
<file path=[Content_Types].xml><?xml version="1.0" encoding="utf-8"?>
<Types xmlns="http://schemas.openxmlformats.org/package/2006/content-types">
  <Default Extension="jfif"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1"/>
  </p:notesMasterIdLst>
  <p:sldIdLst>
    <p:sldId id="256" r:id="rId2"/>
    <p:sldId id="502" r:id="rId3"/>
    <p:sldId id="536" r:id="rId4"/>
    <p:sldId id="594" r:id="rId5"/>
    <p:sldId id="586" r:id="rId6"/>
    <p:sldId id="587" r:id="rId7"/>
    <p:sldId id="589" r:id="rId8"/>
    <p:sldId id="590" r:id="rId9"/>
    <p:sldId id="591" r:id="rId10"/>
    <p:sldId id="592" r:id="rId11"/>
    <p:sldId id="585" r:id="rId12"/>
    <p:sldId id="565" r:id="rId13"/>
    <p:sldId id="598" r:id="rId14"/>
    <p:sldId id="599" r:id="rId15"/>
    <p:sldId id="576" r:id="rId16"/>
    <p:sldId id="529" r:id="rId17"/>
    <p:sldId id="561" r:id="rId18"/>
    <p:sldId id="555" r:id="rId19"/>
    <p:sldId id="582" r:id="rId20"/>
    <p:sldId id="583" r:id="rId21"/>
    <p:sldId id="577" r:id="rId22"/>
    <p:sldId id="567" r:id="rId23"/>
    <p:sldId id="578" r:id="rId24"/>
    <p:sldId id="549" r:id="rId25"/>
    <p:sldId id="563" r:id="rId26"/>
    <p:sldId id="552" r:id="rId27"/>
    <p:sldId id="597" r:id="rId28"/>
    <p:sldId id="478" r:id="rId29"/>
    <p:sldId id="497"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rphy, Kathleen" initials="MK" lastIdx="15" clrIdx="0">
    <p:extLst>
      <p:ext uri="{19B8F6BF-5375-455C-9EA6-DF929625EA0E}">
        <p15:presenceInfo xmlns:p15="http://schemas.microsoft.com/office/powerpoint/2012/main" userId="S-1-5-21-1329830122-4184334360-285218957-160297" providerId="AD"/>
      </p:ext>
    </p:extLst>
  </p:cmAuthor>
  <p:cmAuthor id="2" name="Ottaway Martin, JanRose" initials="OMJ" lastIdx="1" clrIdx="1">
    <p:extLst>
      <p:ext uri="{19B8F6BF-5375-455C-9EA6-DF929625EA0E}">
        <p15:presenceInfo xmlns:p15="http://schemas.microsoft.com/office/powerpoint/2012/main" userId="S-1-5-21-1329830122-4184334360-285218957-154672" providerId="AD"/>
      </p:ext>
    </p:extLst>
  </p:cmAuthor>
  <p:cmAuthor id="3" name="Cesa, Anna" initials="CA" lastIdx="43" clrIdx="2">
    <p:extLst>
      <p:ext uri="{19B8F6BF-5375-455C-9EA6-DF929625EA0E}">
        <p15:presenceInfo xmlns:p15="http://schemas.microsoft.com/office/powerpoint/2012/main" userId="S-1-5-21-1329830122-4184334360-285218957-185723" providerId="AD"/>
      </p:ext>
    </p:extLst>
  </p:cmAuthor>
  <p:cmAuthor id="4" name="Lee, Jamie" initials="LJ" lastIdx="1" clrIdx="3">
    <p:extLst>
      <p:ext uri="{19B8F6BF-5375-455C-9EA6-DF929625EA0E}">
        <p15:presenceInfo xmlns:p15="http://schemas.microsoft.com/office/powerpoint/2012/main" userId="S::Jamie.Lee@kingcounty.gov::21b04a6d-d197-4660-b3b7-bd0230d704b9" providerId="AD"/>
      </p:ext>
    </p:extLst>
  </p:cmAuthor>
  <p:cmAuthor id="5" name="Nicola Pinson" initials="NP" lastIdx="3" clrIdx="4">
    <p:extLst>
      <p:ext uri="{19B8F6BF-5375-455C-9EA6-DF929625EA0E}">
        <p15:presenceInfo xmlns:p15="http://schemas.microsoft.com/office/powerpoint/2012/main" userId="S::npinson@healthmanagement.com::6873db83-2ba3-4aae-83a4-e9dad09fe4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220" autoAdjust="0"/>
    <p:restoredTop sz="70247" autoAdjust="0"/>
  </p:normalViewPr>
  <p:slideViewPr>
    <p:cSldViewPr snapToGrid="0">
      <p:cViewPr varScale="1">
        <p:scale>
          <a:sx n="63" d="100"/>
          <a:sy n="63" d="100"/>
        </p:scale>
        <p:origin x="936"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10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DCHS-SHARES01\MHDDATA\Behavioral%20Health%20Contracts\Onboarding%20Academy%20Training%20folder\New%20Payment%20System\May%20shadow%20billing.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CHS-SHARES01\MHDDATA\Behavioral%20Health%20Contracts\Onboarding%20Academy%20Training%20folder\New%20Payment%20System\May%20shadow%20billing.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CHS-SHARES01\MHDDATA\Behavioral%20Health%20Contracts\Onboarding%20Academy%20Training%20folder\New%20Payment%20System\May%20shadow%20billing.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CHS-SHARES01\MHDDATA\Behavioral%20Health%20Contracts\Onboarding%20Academy%20Training%20folder\New%20Payment%20System\May%20shadow%20billing.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848523484659218"/>
          <c:y val="0.25679618962729106"/>
          <c:w val="0.55866381064069104"/>
          <c:h val="0.62868644766227355"/>
        </c:manualLayout>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1F7-40B4-AC3C-BE73EC0B99A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1F7-40B4-AC3C-BE73EC0B99A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1F7-40B4-AC3C-BE73EC0B99AC}"/>
              </c:ext>
            </c:extLst>
          </c:dPt>
          <c:dLbls>
            <c:dLbl>
              <c:idx val="0"/>
              <c:layout>
                <c:manualLayout>
                  <c:x val="0.1856223823085944"/>
                  <c:y val="-0.12125456917512993"/>
                </c:manualLayout>
              </c:layout>
              <c:tx>
                <c:rich>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r>
                      <a:rPr lang="en-US" sz="1800" b="1" dirty="0"/>
                      <a:t>2X</a:t>
                    </a:r>
                    <a:r>
                      <a:rPr lang="en-US" sz="1800" baseline="0" dirty="0"/>
                      <a:t>
</a:t>
                    </a:r>
                    <a:fld id="{9831FB40-C2E3-4BD4-BEB6-37F57B68E854}" type="PERCENTAGE">
                      <a:rPr lang="en-US" sz="1800" b="1" baseline="0"/>
                      <a:pPr>
                        <a:defRPr sz="1800"/>
                      </a:pPr>
                      <a:t>[PERCENTAGE]</a:t>
                    </a:fld>
                    <a:endParaRPr lang="en-US" sz="1800" baseline="0" dirty="0"/>
                  </a:p>
                </c:rich>
              </c:tx>
              <c:spPr>
                <a:noFill/>
                <a:ln>
                  <a:solidFill>
                    <a:srgbClr val="4A5356"/>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4566282938037001"/>
                      <c:h val="0.17381664693379123"/>
                    </c:manualLayout>
                  </c15:layout>
                  <c15:dlblFieldTable/>
                  <c15:showDataLabelsRange val="0"/>
                </c:ext>
                <c:ext xmlns:c16="http://schemas.microsoft.com/office/drawing/2014/chart" uri="{C3380CC4-5D6E-409C-BE32-E72D297353CC}">
                  <c16:uniqueId val="{00000001-51F7-40B4-AC3C-BE73EC0B99AC}"/>
                </c:ext>
              </c:extLst>
            </c:dLbl>
            <c:dLbl>
              <c:idx val="1"/>
              <c:layout>
                <c:manualLayout>
                  <c:x val="0.36305435224852212"/>
                  <c:y val="1.1778722106889341E-2"/>
                </c:manualLayout>
              </c:layout>
              <c:tx>
                <c:rich>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r>
                      <a:rPr lang="en-US" sz="1800" b="1" dirty="0"/>
                      <a:t>3A</a:t>
                    </a:r>
                    <a:r>
                      <a:rPr lang="en-US" sz="1800" baseline="0" dirty="0"/>
                      <a:t>
</a:t>
                    </a:r>
                    <a:fld id="{C56B7C98-E9BD-418D-B2F0-16AACDAE2EB7}" type="PERCENTAGE">
                      <a:rPr lang="en-US" sz="1800" b="1" baseline="0" dirty="0"/>
                      <a:pPr>
                        <a:defRPr sz="1800"/>
                      </a:pPr>
                      <a:t>[PERCENTAGE]</a:t>
                    </a:fld>
                    <a:endParaRPr lang="en-US" sz="1800" baseline="0" dirty="0"/>
                  </a:p>
                </c:rich>
              </c:tx>
              <c:spPr>
                <a:xfrm>
                  <a:off x="2601404" y="2816169"/>
                  <a:ext cx="1132069" cy="638453"/>
                </a:xfrm>
                <a:noFill/>
                <a:ln w="9525" cap="flat" cmpd="sng" algn="ctr">
                  <a:solidFill>
                    <a:srgbClr val="4A5356"/>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108196"/>
                        <a:gd name="adj2" fmla="val -2872"/>
                      </a:avLst>
                    </a:prstGeom>
                    <a:noFill/>
                    <a:ln>
                      <a:noFill/>
                    </a:ln>
                  </c15:spPr>
                  <c15:layout>
                    <c:manualLayout>
                      <c:w val="0.27094009525405072"/>
                      <c:h val="0.17195450270460691"/>
                    </c:manualLayout>
                  </c15:layout>
                  <c15:dlblFieldTable/>
                  <c15:showDataLabelsRange val="0"/>
                </c:ext>
                <c:ext xmlns:c16="http://schemas.microsoft.com/office/drawing/2014/chart" uri="{C3380CC4-5D6E-409C-BE32-E72D297353CC}">
                  <c16:uniqueId val="{00000003-51F7-40B4-AC3C-BE73EC0B99AC}"/>
                </c:ext>
              </c:extLst>
            </c:dLbl>
            <c:dLbl>
              <c:idx val="2"/>
              <c:layout>
                <c:manualLayout>
                  <c:x val="-0.22441470469648458"/>
                  <c:y val="-9.0638053678214522E-2"/>
                </c:manualLayout>
              </c:layout>
              <c:tx>
                <c:rich>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r>
                      <a:rPr lang="en-US" sz="1800" b="1" baseline="0" dirty="0"/>
                      <a:t>3B</a:t>
                    </a:r>
                    <a:r>
                      <a:rPr lang="en-US" sz="1800" baseline="0" dirty="0"/>
                      <a:t> 
</a:t>
                    </a:r>
                    <a:fld id="{4B6FCAD3-6FA0-4E9C-9201-449E71443EB6}" type="PERCENTAGE">
                      <a:rPr lang="en-US" sz="1800" b="1" baseline="0"/>
                      <a:pPr>
                        <a:defRPr sz="1800"/>
                      </a:pPr>
                      <a:t>[PERCENTAGE]</a:t>
                    </a:fld>
                    <a:endParaRPr lang="en-US" sz="1800" baseline="0" dirty="0"/>
                  </a:p>
                </c:rich>
              </c:tx>
              <c:spPr>
                <a:noFill/>
                <a:ln>
                  <a:solidFill>
                    <a:srgbClr val="4A5356"/>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6915565630360599"/>
                      <c:h val="0.17723702137984454"/>
                    </c:manualLayout>
                  </c15:layout>
                  <c15:dlblFieldTable/>
                  <c15:showDataLabelsRange val="0"/>
                </c:ext>
                <c:ext xmlns:c16="http://schemas.microsoft.com/office/drawing/2014/chart" uri="{C3380CC4-5D6E-409C-BE32-E72D297353CC}">
                  <c16:uniqueId val="{00000005-51F7-40B4-AC3C-BE73EC0B99AC}"/>
                </c:ext>
              </c:extLst>
            </c:dLbl>
            <c:spPr>
              <a:noFill/>
              <a:ln>
                <a:solidFill>
                  <a:srgbClr val="4A5356"/>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Sheet1!$C$7:$C$9</c:f>
              <c:strCache>
                <c:ptCount val="3"/>
                <c:pt idx="0">
                  <c:v>Low</c:v>
                </c:pt>
                <c:pt idx="1">
                  <c:v>Medium</c:v>
                </c:pt>
                <c:pt idx="2">
                  <c:v>High</c:v>
                </c:pt>
              </c:strCache>
            </c:strRef>
          </c:cat>
          <c:val>
            <c:numRef>
              <c:f>Sheet1!$D$7:$D$9</c:f>
              <c:numCache>
                <c:formatCode>#,##0</c:formatCode>
                <c:ptCount val="3"/>
                <c:pt idx="0">
                  <c:v>2560</c:v>
                </c:pt>
                <c:pt idx="1">
                  <c:v>20963</c:v>
                </c:pt>
                <c:pt idx="2" formatCode="General">
                  <c:v>535</c:v>
                </c:pt>
              </c:numCache>
            </c:numRef>
          </c:val>
          <c:extLst>
            <c:ext xmlns:c16="http://schemas.microsoft.com/office/drawing/2014/chart" uri="{C3380CC4-5D6E-409C-BE32-E72D297353CC}">
              <c16:uniqueId val="{00000006-51F7-40B4-AC3C-BE73EC0B99AC}"/>
            </c:ext>
          </c:extLst>
        </c:ser>
        <c:dLbls>
          <c:showLegendKey val="0"/>
          <c:showVal val="1"/>
          <c:showCatName val="0"/>
          <c:showSerName val="0"/>
          <c:showPercent val="0"/>
          <c:showBubbleSize val="0"/>
          <c:showLeaderLines val="0"/>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660864090034972"/>
          <c:y val="0.26377262260150491"/>
          <c:w val="0.58678299339422113"/>
          <c:h val="0.70506364022342527"/>
        </c:manualLayout>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4E3-4F9E-B558-B59477EF3D3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4E3-4F9E-B558-B59477EF3D3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4E3-4F9E-B558-B59477EF3D37}"/>
              </c:ext>
            </c:extLst>
          </c:dPt>
          <c:dLbls>
            <c:dLbl>
              <c:idx val="0"/>
              <c:layout>
                <c:manualLayout>
                  <c:x val="0.17036761145532348"/>
                  <c:y val="-0.15013745929159428"/>
                </c:manualLayout>
              </c:layout>
              <c:tx>
                <c:rich>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fld id="{30952959-E6D4-44CC-96DB-E23C18036146}" type="CATEGORYNAME">
                      <a:rPr lang="en-US" sz="1800" b="1"/>
                      <a:pPr>
                        <a:defRPr sz="1800"/>
                      </a:pPr>
                      <a:t>[CATEGORY NAME]</a:t>
                    </a:fld>
                    <a:r>
                      <a:rPr lang="en-US" sz="1800" baseline="0" dirty="0"/>
                      <a:t>
</a:t>
                    </a:r>
                    <a:fld id="{EFF247C7-4912-48CA-9CDF-A9433094D11C}" type="PERCENTAGE">
                      <a:rPr lang="en-US" sz="1800" b="1" baseline="0"/>
                      <a:pPr>
                        <a:defRPr sz="1800"/>
                      </a:pPr>
                      <a:t>[PERCENTAGE]</a:t>
                    </a:fld>
                    <a:endParaRPr lang="en-US" sz="1800" baseline="0" dirty="0"/>
                  </a:p>
                </c:rich>
              </c:tx>
              <c:spPr>
                <a:noFill/>
                <a:ln>
                  <a:solidFill>
                    <a:srgbClr val="4A5356"/>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1744800516956658"/>
                      <c:h val="0.18997126042042203"/>
                    </c:manualLayout>
                  </c15:layout>
                  <c15:dlblFieldTable/>
                  <c15:showDataLabelsRange val="0"/>
                </c:ext>
                <c:ext xmlns:c16="http://schemas.microsoft.com/office/drawing/2014/chart" uri="{C3380CC4-5D6E-409C-BE32-E72D297353CC}">
                  <c16:uniqueId val="{00000001-F4E3-4F9E-B558-B59477EF3D37}"/>
                </c:ext>
              </c:extLst>
            </c:dLbl>
            <c:dLbl>
              <c:idx val="1"/>
              <c:layout>
                <c:manualLayout>
                  <c:x val="0.32107849603295996"/>
                  <c:y val="-2.2481017961626177E-2"/>
                </c:manualLayout>
              </c:layout>
              <c:tx>
                <c:rich>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fld id="{759B5E16-F584-4A77-A74E-33D70D70A0A2}" type="CATEGORYNAME">
                      <a:rPr lang="en-US" sz="1800" b="1"/>
                      <a:pPr>
                        <a:defRPr sz="1800"/>
                      </a:pPr>
                      <a:t>[CATEGORY NAME]</a:t>
                    </a:fld>
                    <a:r>
                      <a:rPr lang="en-US" sz="1800" b="1" baseline="0" dirty="0"/>
                      <a:t>
</a:t>
                    </a:r>
                    <a:fld id="{8003F99D-E6E7-4AAE-B9B2-FF39C444A755}" type="PERCENTAGE">
                      <a:rPr lang="en-US" sz="1800" b="1" baseline="0"/>
                      <a:pPr>
                        <a:defRPr sz="1800"/>
                      </a:pPr>
                      <a:t>[PERCENTAGE]</a:t>
                    </a:fld>
                    <a:endParaRPr lang="en-US" sz="1800" b="1" baseline="0" dirty="0"/>
                  </a:p>
                </c:rich>
              </c:tx>
              <c:spPr>
                <a:noFill/>
                <a:ln>
                  <a:solidFill>
                    <a:srgbClr val="4A5356"/>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9480004827243617"/>
                      <c:h val="0.22585924767492263"/>
                    </c:manualLayout>
                  </c15:layout>
                  <c15:dlblFieldTable/>
                  <c15:showDataLabelsRange val="0"/>
                </c:ext>
                <c:ext xmlns:c16="http://schemas.microsoft.com/office/drawing/2014/chart" uri="{C3380CC4-5D6E-409C-BE32-E72D297353CC}">
                  <c16:uniqueId val="{00000003-F4E3-4F9E-B558-B59477EF3D37}"/>
                </c:ext>
              </c:extLst>
            </c:dLbl>
            <c:dLbl>
              <c:idx val="2"/>
              <c:layout>
                <c:manualLayout>
                  <c:x val="-0.12180847630300495"/>
                  <c:y val="-0.1891283611350093"/>
                </c:manualLayout>
              </c:layout>
              <c:tx>
                <c:rich>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fld id="{27A21749-6863-4520-BA8B-D85011E57C24}" type="CATEGORYNAME">
                      <a:rPr lang="en-US" sz="1800" b="1"/>
                      <a:pPr>
                        <a:defRPr sz="1800"/>
                      </a:pPr>
                      <a:t>[CATEGORY NAME]</a:t>
                    </a:fld>
                    <a:r>
                      <a:rPr lang="en-US" sz="1800" b="1" baseline="0" dirty="0"/>
                      <a:t>
</a:t>
                    </a:r>
                    <a:fld id="{04499CDA-DE9B-4B51-998C-231547572548}" type="PERCENTAGE">
                      <a:rPr lang="en-US" sz="1800" b="1" baseline="0"/>
                      <a:pPr>
                        <a:defRPr sz="1800"/>
                      </a:pPr>
                      <a:t>[PERCENTAGE]</a:t>
                    </a:fld>
                    <a:endParaRPr lang="en-US" sz="1800" b="1" baseline="0" dirty="0"/>
                  </a:p>
                </c:rich>
              </c:tx>
              <c:spPr>
                <a:noFill/>
                <a:ln>
                  <a:solidFill>
                    <a:srgbClr val="4A5356"/>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642091281143048"/>
                      <c:h val="0.19758955849263274"/>
                    </c:manualLayout>
                  </c15:layout>
                  <c15:dlblFieldTable/>
                  <c15:showDataLabelsRange val="0"/>
                </c:ext>
                <c:ext xmlns:c16="http://schemas.microsoft.com/office/drawing/2014/chart" uri="{C3380CC4-5D6E-409C-BE32-E72D297353CC}">
                  <c16:uniqueId val="{00000005-F4E3-4F9E-B558-B59477EF3D37}"/>
                </c:ext>
              </c:extLst>
            </c:dLbl>
            <c:spPr>
              <a:noFill/>
              <a:ln>
                <a:solidFill>
                  <a:srgbClr val="4A5356"/>
                </a:solid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Sheet1!$E$7:$E$9</c:f>
              <c:strCache>
                <c:ptCount val="3"/>
                <c:pt idx="0">
                  <c:v>Low </c:v>
                </c:pt>
                <c:pt idx="1">
                  <c:v>Medium</c:v>
                </c:pt>
                <c:pt idx="2">
                  <c:v>High</c:v>
                </c:pt>
              </c:strCache>
            </c:strRef>
          </c:cat>
          <c:val>
            <c:numRef>
              <c:f>Sheet1!$F$7:$F$9</c:f>
              <c:numCache>
                <c:formatCode>#,##0</c:formatCode>
                <c:ptCount val="3"/>
                <c:pt idx="0">
                  <c:v>6559</c:v>
                </c:pt>
                <c:pt idx="1">
                  <c:v>10318</c:v>
                </c:pt>
                <c:pt idx="2">
                  <c:v>7181</c:v>
                </c:pt>
              </c:numCache>
            </c:numRef>
          </c:val>
          <c:extLst>
            <c:ext xmlns:c16="http://schemas.microsoft.com/office/drawing/2014/chart" uri="{C3380CC4-5D6E-409C-BE32-E72D297353CC}">
              <c16:uniqueId val="{00000006-F4E3-4F9E-B558-B59477EF3D37}"/>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a:t>Past</a:t>
            </a:r>
            <a:r>
              <a:rPr lang="en-US" sz="2400" baseline="0" dirty="0"/>
              <a:t> Tier </a:t>
            </a:r>
          </a:p>
          <a:p>
            <a:pPr>
              <a:defRPr sz="2400"/>
            </a:pPr>
            <a:r>
              <a:rPr lang="en-US" sz="2400" baseline="0" dirty="0"/>
              <a:t>System</a:t>
            </a:r>
          </a:p>
        </c:rich>
      </c:tx>
      <c:layout>
        <c:manualLayout>
          <c:xMode val="edge"/>
          <c:yMode val="edge"/>
          <c:x val="0.35945037502723226"/>
          <c:y val="0"/>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96205680564633"/>
          <c:y val="0.24413557453163798"/>
          <c:w val="0.56367120364895096"/>
          <c:h val="0.67063919820451789"/>
        </c:manualLayout>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067-47AB-96DE-8FB60352440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067-47AB-96DE-8FB60352440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067-47AB-96DE-8FB60352440D}"/>
              </c:ext>
            </c:extLst>
          </c:dPt>
          <c:dLbls>
            <c:dLbl>
              <c:idx val="0"/>
              <c:layout>
                <c:manualLayout>
                  <c:x val="0.14054681529433327"/>
                  <c:y val="-5.3403917639870895E-2"/>
                </c:manualLayout>
              </c:layout>
              <c:tx>
                <c:rich>
                  <a:bodyPr/>
                  <a:lstStyle/>
                  <a:p>
                    <a:fld id="{70F269B7-6A45-4166-9D8C-69B627782B2C}" type="CATEGORYNAME">
                      <a:rPr lang="en-US" smtClean="0"/>
                      <a:pPr/>
                      <a:t>[CATEGORY NAME]</a:t>
                    </a:fld>
                    <a:r>
                      <a:rPr lang="en-US" baseline="0" dirty="0"/>
                      <a:t> </a:t>
                    </a:r>
                    <a:fld id="{1885C6E8-A3C9-4B73-9A45-BBA611B0DC6D}" type="PERCENTAGE">
                      <a:rPr lang="en-US" baseline="0" smtClean="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layout>
                    <c:manualLayout>
                      <c:w val="0.18120329449925479"/>
                      <c:h val="0.12144267026531087"/>
                    </c:manualLayout>
                  </c15:layout>
                  <c15:dlblFieldTable/>
                  <c15:showDataLabelsRange val="0"/>
                </c:ext>
                <c:ext xmlns:c16="http://schemas.microsoft.com/office/drawing/2014/chart" uri="{C3380CC4-5D6E-409C-BE32-E72D297353CC}">
                  <c16:uniqueId val="{00000001-B067-47AB-96DE-8FB60352440D}"/>
                </c:ext>
              </c:extLst>
            </c:dLbl>
            <c:dLbl>
              <c:idx val="1"/>
              <c:layout>
                <c:manualLayout>
                  <c:x val="-0.12061927906244921"/>
                  <c:y val="5.4748780623275851E-2"/>
                </c:manualLayout>
              </c:layout>
              <c:tx>
                <c:rich>
                  <a:bodyPr/>
                  <a:lstStyle/>
                  <a:p>
                    <a:fld id="{83DF4752-EEC7-4400-941B-56EDFBA6BD9C}" type="CATEGORYNAME">
                      <a:rPr lang="en-US" smtClean="0"/>
                      <a:pPr/>
                      <a:t>[CATEGORY NAME]</a:t>
                    </a:fld>
                    <a:r>
                      <a:rPr lang="en-US" baseline="0" dirty="0"/>
                      <a:t> </a:t>
                    </a:r>
                    <a:fld id="{4EFA8590-83B5-4126-84AF-2341EA0F605A}" type="PERCENTAGE">
                      <a:rPr lang="en-US" baseline="0" smtClean="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layout>
                    <c:manualLayout>
                      <c:w val="0.20250649251847472"/>
                      <c:h val="0.10159089833761564"/>
                    </c:manualLayout>
                  </c15:layout>
                  <c15:dlblFieldTable/>
                  <c15:showDataLabelsRange val="0"/>
                </c:ext>
                <c:ext xmlns:c16="http://schemas.microsoft.com/office/drawing/2014/chart" uri="{C3380CC4-5D6E-409C-BE32-E72D297353CC}">
                  <c16:uniqueId val="{00000003-B067-47AB-96DE-8FB60352440D}"/>
                </c:ext>
              </c:extLst>
            </c:dLbl>
            <c:dLbl>
              <c:idx val="2"/>
              <c:layout>
                <c:manualLayout>
                  <c:x val="-0.15848704435660962"/>
                  <c:y val="-5.3941862833232906E-2"/>
                </c:manualLayout>
              </c:layout>
              <c:tx>
                <c:rich>
                  <a:bodyPr/>
                  <a:lstStyle/>
                  <a:p>
                    <a:r>
                      <a:rPr lang="en-US" baseline="0" dirty="0"/>
                      <a:t>3B </a:t>
                    </a:r>
                    <a:fld id="{BE460545-030A-4EE6-8230-2A7FCCBBF694}" type="PERCENTAGE">
                      <a:rPr lang="en-US" baseline="0" smtClean="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layout>
                    <c:manualLayout>
                      <c:w val="0.15489216886426746"/>
                      <c:h val="0.12144267026531087"/>
                    </c:manualLayout>
                  </c15:layout>
                  <c15:dlblFieldTable/>
                  <c15:showDataLabelsRange val="0"/>
                </c:ext>
                <c:ext xmlns:c16="http://schemas.microsoft.com/office/drawing/2014/chart" uri="{C3380CC4-5D6E-409C-BE32-E72D297353CC}">
                  <c16:uniqueId val="{00000005-B067-47AB-96DE-8FB60352440D}"/>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'ACRS (Agency A)'!$C$7:$C$9</c:f>
              <c:strCache>
                <c:ptCount val="3"/>
                <c:pt idx="0">
                  <c:v>2X</c:v>
                </c:pt>
                <c:pt idx="1">
                  <c:v>3A</c:v>
                </c:pt>
                <c:pt idx="2">
                  <c:v>3B</c:v>
                </c:pt>
              </c:strCache>
            </c:strRef>
          </c:cat>
          <c:val>
            <c:numRef>
              <c:f>'ACRS (Agency A)'!$D$7:$D$9</c:f>
              <c:numCache>
                <c:formatCode>General</c:formatCode>
                <c:ptCount val="3"/>
                <c:pt idx="0">
                  <c:v>73</c:v>
                </c:pt>
                <c:pt idx="1">
                  <c:v>1683</c:v>
                </c:pt>
                <c:pt idx="2">
                  <c:v>22</c:v>
                </c:pt>
              </c:numCache>
            </c:numRef>
          </c:val>
          <c:extLst>
            <c:ext xmlns:c16="http://schemas.microsoft.com/office/drawing/2014/chart" uri="{C3380CC4-5D6E-409C-BE32-E72D297353CC}">
              <c16:uniqueId val="{00000006-B067-47AB-96DE-8FB60352440D}"/>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a:t>New Level of Care System (May)</a:t>
            </a:r>
          </a:p>
        </c:rich>
      </c:tx>
      <c:layout>
        <c:manualLayout>
          <c:xMode val="edge"/>
          <c:yMode val="edge"/>
          <c:x val="0.19577456210696259"/>
          <c:y val="0"/>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5052893849118041"/>
          <c:y val="0.24164719229637796"/>
          <c:w val="0.52225635882144339"/>
          <c:h val="0.6593030061159123"/>
        </c:manualLayout>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97B-4031-9086-80414CEC809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97B-4031-9086-80414CEC809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97B-4031-9086-80414CEC809B}"/>
              </c:ext>
            </c:extLst>
          </c:dPt>
          <c:dLbls>
            <c:dLbl>
              <c:idx val="0"/>
              <c:layout>
                <c:manualLayout>
                  <c:x val="7.5894771925888241E-2"/>
                  <c:y val="-6.274508696793723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C97B-4031-9086-80414CEC809B}"/>
                </c:ext>
              </c:extLst>
            </c:dLbl>
            <c:dLbl>
              <c:idx val="1"/>
              <c:layout>
                <c:manualLayout>
                  <c:x val="-0.11211479457306155"/>
                  <c:y val="7.465892423304226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C97B-4031-9086-80414CEC809B}"/>
                </c:ext>
              </c:extLst>
            </c:dLbl>
            <c:dLbl>
              <c:idx val="2"/>
              <c:layout>
                <c:manualLayout>
                  <c:x val="-0.11297580275722242"/>
                  <c:y val="-5.7812136784136894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C97B-4031-9086-80414CEC809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'ACRS (Agency A)'!$E$7:$E$9</c:f>
              <c:strCache>
                <c:ptCount val="3"/>
                <c:pt idx="0">
                  <c:v>Low</c:v>
                </c:pt>
                <c:pt idx="1">
                  <c:v>Medium</c:v>
                </c:pt>
                <c:pt idx="2">
                  <c:v>High </c:v>
                </c:pt>
              </c:strCache>
            </c:strRef>
          </c:cat>
          <c:val>
            <c:numRef>
              <c:f>'ACRS (Agency A)'!$F$7:$F$9</c:f>
              <c:numCache>
                <c:formatCode>General</c:formatCode>
                <c:ptCount val="3"/>
                <c:pt idx="0">
                  <c:v>490</c:v>
                </c:pt>
                <c:pt idx="1">
                  <c:v>1063</c:v>
                </c:pt>
                <c:pt idx="2">
                  <c:v>225</c:v>
                </c:pt>
              </c:numCache>
            </c:numRef>
          </c:val>
          <c:extLst>
            <c:ext xmlns:c16="http://schemas.microsoft.com/office/drawing/2014/chart" uri="{C3380CC4-5D6E-409C-BE32-E72D297353CC}">
              <c16:uniqueId val="{00000006-C97B-4031-9086-80414CEC809B}"/>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a:t>Past Tier </a:t>
            </a:r>
          </a:p>
          <a:p>
            <a:pPr>
              <a:defRPr sz="2400"/>
            </a:pPr>
            <a:r>
              <a:rPr lang="en-US" sz="2400" dirty="0"/>
              <a:t>System</a:t>
            </a:r>
          </a:p>
        </c:rich>
      </c:tx>
      <c:layout>
        <c:manualLayout>
          <c:xMode val="edge"/>
          <c:yMode val="edge"/>
          <c:x val="0.37974509619029839"/>
          <c:y val="0"/>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20D-42E4-AE83-0F0128D811C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20D-42E4-AE83-0F0128D811C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20D-42E4-AE83-0F0128D811C7}"/>
              </c:ext>
            </c:extLst>
          </c:dPt>
          <c:dLbls>
            <c:dLbl>
              <c:idx val="0"/>
              <c:layout>
                <c:manualLayout>
                  <c:x val="0.10220140294449777"/>
                  <c:y val="-6.0447044282556213E-2"/>
                </c:manualLayout>
              </c:layout>
              <c:tx>
                <c:rich>
                  <a:bodyPr/>
                  <a:lstStyle/>
                  <a:p>
                    <a:fld id="{2BC41FAE-DDF0-4567-B527-817B073C1D58}" type="CATEGORYNAME">
                      <a:rPr lang="en-US" smtClean="0"/>
                      <a:pPr/>
                      <a:t>[CATEGORY NAME]</a:t>
                    </a:fld>
                    <a:r>
                      <a:rPr lang="en-US" baseline="0" dirty="0"/>
                      <a:t> </a:t>
                    </a:r>
                    <a:fld id="{A4139373-57F4-49B0-9783-D4B567852344}" type="PERCENTAGE">
                      <a:rPr lang="en-US" baseline="0" smtClean="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20D-42E4-AE83-0F0128D811C7}"/>
                </c:ext>
              </c:extLst>
            </c:dLbl>
            <c:dLbl>
              <c:idx val="1"/>
              <c:layout>
                <c:manualLayout>
                  <c:x val="-0.10535585106786677"/>
                  <c:y val="5.9920916502201098E-2"/>
                </c:manualLayout>
              </c:layout>
              <c:tx>
                <c:rich>
                  <a:bodyPr/>
                  <a:lstStyle/>
                  <a:p>
                    <a:fld id="{64147699-DA18-48B5-8965-0BA51C945453}" type="CATEGORYNAME">
                      <a:rPr lang="en-US" smtClean="0"/>
                      <a:pPr/>
                      <a:t>[CATEGORY NAME]</a:t>
                    </a:fld>
                    <a:r>
                      <a:rPr lang="en-US" baseline="0" dirty="0"/>
                      <a:t> </a:t>
                    </a:r>
                    <a:fld id="{F4732293-9E24-483A-9DB9-0D89E4C8CC13}" type="PERCENTAGE">
                      <a:rPr lang="en-US" baseline="0" smtClean="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20D-42E4-AE83-0F0128D811C7}"/>
                </c:ext>
              </c:extLst>
            </c:dLbl>
            <c:dLbl>
              <c:idx val="2"/>
              <c:layout>
                <c:manualLayout>
                  <c:x val="-9.5602307057183908E-2"/>
                  <c:y val="-4.9457358326692756E-2"/>
                </c:manualLayout>
              </c:layout>
              <c:tx>
                <c:rich>
                  <a:bodyPr/>
                  <a:lstStyle/>
                  <a:p>
                    <a:fld id="{7589F95B-4894-46D4-B89B-3EF05E96F81B}" type="CATEGORYNAME">
                      <a:rPr lang="en-US" smtClean="0"/>
                      <a:pPr/>
                      <a:t>[CATEGORY NAME]</a:t>
                    </a:fld>
                    <a:r>
                      <a:rPr lang="en-US" dirty="0"/>
                      <a:t> </a:t>
                    </a:r>
                    <a:fld id="{B077F138-EDA3-4753-908F-B13E64A8BC21}" type="PERCENTAGE">
                      <a:rPr lang="en-US" baseline="0" smtClean="0"/>
                      <a:pPr/>
                      <a:t>[PERCENTAGE]</a:t>
                    </a:fld>
                    <a:endParaRPr lang="en-US"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820D-42E4-AE83-0F0128D811C7}"/>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'DESC (Agency B)'!$C$7:$C$9</c:f>
              <c:strCache>
                <c:ptCount val="3"/>
                <c:pt idx="0">
                  <c:v>2X</c:v>
                </c:pt>
                <c:pt idx="1">
                  <c:v>3A</c:v>
                </c:pt>
                <c:pt idx="2">
                  <c:v>3B</c:v>
                </c:pt>
              </c:strCache>
            </c:strRef>
          </c:cat>
          <c:val>
            <c:numRef>
              <c:f>'DESC (Agency B)'!$D$7:$D$9</c:f>
              <c:numCache>
                <c:formatCode>General</c:formatCode>
                <c:ptCount val="3"/>
                <c:pt idx="0">
                  <c:v>41</c:v>
                </c:pt>
                <c:pt idx="1">
                  <c:v>1061</c:v>
                </c:pt>
                <c:pt idx="2">
                  <c:v>44</c:v>
                </c:pt>
              </c:numCache>
            </c:numRef>
          </c:val>
          <c:extLst>
            <c:ext xmlns:c16="http://schemas.microsoft.com/office/drawing/2014/chart" uri="{C3380CC4-5D6E-409C-BE32-E72D297353CC}">
              <c16:uniqueId val="{00000006-820D-42E4-AE83-0F0128D811C7}"/>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a:t>New Level of Care System (May)</a:t>
            </a:r>
          </a:p>
        </c:rich>
      </c:tx>
      <c:layout>
        <c:manualLayout>
          <c:xMode val="edge"/>
          <c:yMode val="edge"/>
          <c:x val="0.15648781990510505"/>
          <c:y val="0"/>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7F2-4CA8-BED9-08BD10A5EDA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7F2-4CA8-BED9-08BD10A5EDA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7F2-4CA8-BED9-08BD10A5EDA8}"/>
              </c:ext>
            </c:extLst>
          </c:dPt>
          <c:dLbls>
            <c:dLbl>
              <c:idx val="0"/>
              <c:layout>
                <c:manualLayout>
                  <c:x val="0.11649447919977189"/>
                  <c:y val="-7.356009898637563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7F2-4CA8-BED9-08BD10A5EDA8}"/>
                </c:ext>
              </c:extLst>
            </c:dLbl>
            <c:dLbl>
              <c:idx val="1"/>
              <c:layout>
                <c:manualLayout>
                  <c:x val="0.111839215716492"/>
                  <c:y val="-6.3592994155119584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7F2-4CA8-BED9-08BD10A5EDA8}"/>
                </c:ext>
              </c:extLst>
            </c:dLbl>
            <c:dLbl>
              <c:idx val="2"/>
              <c:layout>
                <c:manualLayout>
                  <c:x val="-0.10233372158460494"/>
                  <c:y val="2.551329112457712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B7F2-4CA8-BED9-08BD10A5EDA8}"/>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'DESC (Agency B)'!$E$7:$E$9</c:f>
              <c:strCache>
                <c:ptCount val="3"/>
                <c:pt idx="0">
                  <c:v>Low</c:v>
                </c:pt>
                <c:pt idx="1">
                  <c:v>Med</c:v>
                </c:pt>
                <c:pt idx="2">
                  <c:v>High</c:v>
                </c:pt>
              </c:strCache>
            </c:strRef>
          </c:cat>
          <c:val>
            <c:numRef>
              <c:f>'DESC (Agency B)'!$F$7:$F$9</c:f>
              <c:numCache>
                <c:formatCode>General</c:formatCode>
                <c:ptCount val="3"/>
                <c:pt idx="0">
                  <c:v>96</c:v>
                </c:pt>
                <c:pt idx="1">
                  <c:v>329</c:v>
                </c:pt>
                <c:pt idx="2">
                  <c:v>721</c:v>
                </c:pt>
              </c:numCache>
            </c:numRef>
          </c:val>
          <c:extLst>
            <c:ext xmlns:c16="http://schemas.microsoft.com/office/drawing/2014/chart" uri="{C3380CC4-5D6E-409C-BE32-E72D297353CC}">
              <c16:uniqueId val="{00000006-B7F2-4CA8-BED9-08BD10A5EDA8}"/>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0.39058</cdr:x>
      <cdr:y>0.36287</cdr:y>
    </cdr:from>
    <cdr:to>
      <cdr:x>0.60942</cdr:x>
      <cdr:y>0.63713</cdr:y>
    </cdr:to>
    <cdr:sp macro="" textlink="">
      <cdr:nvSpPr>
        <cdr:cNvPr id="2" name="TextBox 1">
          <a:extLst xmlns:a="http://schemas.openxmlformats.org/drawingml/2006/main">
            <a:ext uri="{FF2B5EF4-FFF2-40B4-BE49-F238E27FC236}">
              <a16:creationId xmlns:a16="http://schemas.microsoft.com/office/drawing/2014/main" id="{4F3803E2-43B1-4D86-A154-3E38232D5D98}"/>
            </a:ext>
          </a:extLst>
        </cdr:cNvPr>
        <cdr:cNvSpPr txBox="1"/>
      </cdr:nvSpPr>
      <cdr:spPr>
        <a:xfrm xmlns:a="http://schemas.openxmlformats.org/drawingml/2006/main">
          <a:off x="1631950" y="1209839"/>
          <a:ext cx="914400"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035021-44B0-488B-B624-A9559BCFF411}" type="datetimeFigureOut">
              <a:rPr lang="en-US" smtClean="0"/>
              <a:t>9/11/2020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48EABA-E65F-4AD4-B89B-B71B356C9601}" type="slidenum">
              <a:rPr lang="en-US" smtClean="0"/>
              <a:t>‹#›</a:t>
            </a:fld>
            <a:endParaRPr lang="en-US" dirty="0"/>
          </a:p>
        </p:txBody>
      </p:sp>
    </p:spTree>
    <p:extLst>
      <p:ext uri="{BB962C8B-B14F-4D97-AF65-F5344CB8AC3E}">
        <p14:creationId xmlns:p14="http://schemas.microsoft.com/office/powerpoint/2010/main" val="2082211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48EABA-E65F-4AD4-B89B-B71B356C9601}" type="slidenum">
              <a:rPr lang="en-US" smtClean="0"/>
              <a:t>1</a:t>
            </a:fld>
            <a:endParaRPr lang="en-US" dirty="0"/>
          </a:p>
        </p:txBody>
      </p:sp>
    </p:spTree>
    <p:extLst>
      <p:ext uri="{BB962C8B-B14F-4D97-AF65-F5344CB8AC3E}">
        <p14:creationId xmlns:p14="http://schemas.microsoft.com/office/powerpoint/2010/main" val="1385012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48EABA-E65F-4AD4-B89B-B71B356C9601}" type="slidenum">
              <a:rPr lang="en-US" smtClean="0"/>
              <a:t>10</a:t>
            </a:fld>
            <a:endParaRPr lang="en-US" dirty="0"/>
          </a:p>
        </p:txBody>
      </p:sp>
    </p:spTree>
    <p:extLst>
      <p:ext uri="{BB962C8B-B14F-4D97-AF65-F5344CB8AC3E}">
        <p14:creationId xmlns:p14="http://schemas.microsoft.com/office/powerpoint/2010/main" val="2045727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EABA-E65F-4AD4-B89B-B71B356C9601}" type="slidenum">
              <a:rPr lang="en-US" smtClean="0"/>
              <a:t>11</a:t>
            </a:fld>
            <a:endParaRPr lang="en-US" dirty="0"/>
          </a:p>
        </p:txBody>
      </p:sp>
    </p:spTree>
    <p:extLst>
      <p:ext uri="{BB962C8B-B14F-4D97-AF65-F5344CB8AC3E}">
        <p14:creationId xmlns:p14="http://schemas.microsoft.com/office/powerpoint/2010/main" val="1537558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EABA-E65F-4AD4-B89B-B71B356C9601}" type="slidenum">
              <a:rPr lang="en-US" smtClean="0"/>
              <a:t>12</a:t>
            </a:fld>
            <a:endParaRPr lang="en-US" dirty="0"/>
          </a:p>
        </p:txBody>
      </p:sp>
    </p:spTree>
    <p:extLst>
      <p:ext uri="{BB962C8B-B14F-4D97-AF65-F5344CB8AC3E}">
        <p14:creationId xmlns:p14="http://schemas.microsoft.com/office/powerpoint/2010/main" val="15405762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EABA-E65F-4AD4-B89B-B71B356C9601}" type="slidenum">
              <a:rPr lang="en-US" smtClean="0"/>
              <a:t>13</a:t>
            </a:fld>
            <a:endParaRPr lang="en-US" dirty="0"/>
          </a:p>
        </p:txBody>
      </p:sp>
    </p:spTree>
    <p:extLst>
      <p:ext uri="{BB962C8B-B14F-4D97-AF65-F5344CB8AC3E}">
        <p14:creationId xmlns:p14="http://schemas.microsoft.com/office/powerpoint/2010/main" val="13855813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EABA-E65F-4AD4-B89B-B71B356C9601}" type="slidenum">
              <a:rPr lang="en-US" smtClean="0"/>
              <a:t>14</a:t>
            </a:fld>
            <a:endParaRPr lang="en-US" dirty="0"/>
          </a:p>
        </p:txBody>
      </p:sp>
    </p:spTree>
    <p:extLst>
      <p:ext uri="{BB962C8B-B14F-4D97-AF65-F5344CB8AC3E}">
        <p14:creationId xmlns:p14="http://schemas.microsoft.com/office/powerpoint/2010/main" val="9762886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EABA-E65F-4AD4-B89B-B71B356C9601}" type="slidenum">
              <a:rPr lang="en-US" smtClean="0"/>
              <a:t>15</a:t>
            </a:fld>
            <a:endParaRPr lang="en-US" dirty="0"/>
          </a:p>
        </p:txBody>
      </p:sp>
    </p:spTree>
    <p:extLst>
      <p:ext uri="{BB962C8B-B14F-4D97-AF65-F5344CB8AC3E}">
        <p14:creationId xmlns:p14="http://schemas.microsoft.com/office/powerpoint/2010/main" val="3935952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EABA-E65F-4AD4-B89B-B71B356C9601}" type="slidenum">
              <a:rPr lang="en-US" smtClean="0"/>
              <a:t>16</a:t>
            </a:fld>
            <a:endParaRPr lang="en-US" dirty="0"/>
          </a:p>
        </p:txBody>
      </p:sp>
    </p:spTree>
    <p:extLst>
      <p:ext uri="{BB962C8B-B14F-4D97-AF65-F5344CB8AC3E}">
        <p14:creationId xmlns:p14="http://schemas.microsoft.com/office/powerpoint/2010/main" val="6072500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EABA-E65F-4AD4-B89B-B71B356C9601}" type="slidenum">
              <a:rPr lang="en-US" smtClean="0"/>
              <a:t>17</a:t>
            </a:fld>
            <a:endParaRPr lang="en-US" dirty="0"/>
          </a:p>
        </p:txBody>
      </p:sp>
    </p:spTree>
    <p:extLst>
      <p:ext uri="{BB962C8B-B14F-4D97-AF65-F5344CB8AC3E}">
        <p14:creationId xmlns:p14="http://schemas.microsoft.com/office/powerpoint/2010/main" val="2445274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EABA-E65F-4AD4-B89B-B71B356C9601}" type="slidenum">
              <a:rPr lang="en-US" smtClean="0"/>
              <a:t>18</a:t>
            </a:fld>
            <a:endParaRPr lang="en-US" dirty="0"/>
          </a:p>
        </p:txBody>
      </p:sp>
    </p:spTree>
    <p:extLst>
      <p:ext uri="{BB962C8B-B14F-4D97-AF65-F5344CB8AC3E}">
        <p14:creationId xmlns:p14="http://schemas.microsoft.com/office/powerpoint/2010/main" val="33753792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EABA-E65F-4AD4-B89B-B71B356C9601}" type="slidenum">
              <a:rPr lang="en-US" smtClean="0"/>
              <a:t>19</a:t>
            </a:fld>
            <a:endParaRPr lang="en-US" dirty="0"/>
          </a:p>
        </p:txBody>
      </p:sp>
    </p:spTree>
    <p:extLst>
      <p:ext uri="{BB962C8B-B14F-4D97-AF65-F5344CB8AC3E}">
        <p14:creationId xmlns:p14="http://schemas.microsoft.com/office/powerpoint/2010/main" val="3532646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48EABA-E65F-4AD4-B89B-B71B356C9601}" type="slidenum">
              <a:rPr lang="en-US" smtClean="0"/>
              <a:t>2</a:t>
            </a:fld>
            <a:endParaRPr lang="en-US" dirty="0"/>
          </a:p>
        </p:txBody>
      </p:sp>
    </p:spTree>
    <p:extLst>
      <p:ext uri="{BB962C8B-B14F-4D97-AF65-F5344CB8AC3E}">
        <p14:creationId xmlns:p14="http://schemas.microsoft.com/office/powerpoint/2010/main" val="1558205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EABA-E65F-4AD4-B89B-B71B356C9601}" type="slidenum">
              <a:rPr lang="en-US" smtClean="0"/>
              <a:t>20</a:t>
            </a:fld>
            <a:endParaRPr lang="en-US" dirty="0"/>
          </a:p>
        </p:txBody>
      </p:sp>
    </p:spTree>
    <p:extLst>
      <p:ext uri="{BB962C8B-B14F-4D97-AF65-F5344CB8AC3E}">
        <p14:creationId xmlns:p14="http://schemas.microsoft.com/office/powerpoint/2010/main" val="36781541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EABA-E65F-4AD4-B89B-B71B356C9601}" type="slidenum">
              <a:rPr lang="en-US" smtClean="0"/>
              <a:t>21</a:t>
            </a:fld>
            <a:endParaRPr lang="en-US" dirty="0"/>
          </a:p>
        </p:txBody>
      </p:sp>
    </p:spTree>
    <p:extLst>
      <p:ext uri="{BB962C8B-B14F-4D97-AF65-F5344CB8AC3E}">
        <p14:creationId xmlns:p14="http://schemas.microsoft.com/office/powerpoint/2010/main" val="16321664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EABA-E65F-4AD4-B89B-B71B356C9601}" type="slidenum">
              <a:rPr lang="en-US" smtClean="0"/>
              <a:t>22</a:t>
            </a:fld>
            <a:endParaRPr lang="en-US" dirty="0"/>
          </a:p>
        </p:txBody>
      </p:sp>
    </p:spTree>
    <p:extLst>
      <p:ext uri="{BB962C8B-B14F-4D97-AF65-F5344CB8AC3E}">
        <p14:creationId xmlns:p14="http://schemas.microsoft.com/office/powerpoint/2010/main" val="4287502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EABA-E65F-4AD4-B89B-B71B356C9601}" type="slidenum">
              <a:rPr lang="en-US" smtClean="0"/>
              <a:t>23</a:t>
            </a:fld>
            <a:endParaRPr lang="en-US" dirty="0"/>
          </a:p>
        </p:txBody>
      </p:sp>
    </p:spTree>
    <p:extLst>
      <p:ext uri="{BB962C8B-B14F-4D97-AF65-F5344CB8AC3E}">
        <p14:creationId xmlns:p14="http://schemas.microsoft.com/office/powerpoint/2010/main" val="6458387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7048EABA-E65F-4AD4-B89B-B71B356C9601}" type="slidenum">
              <a:rPr lang="en-US" smtClean="0"/>
              <a:t>24</a:t>
            </a:fld>
            <a:endParaRPr lang="en-US" dirty="0"/>
          </a:p>
        </p:txBody>
      </p:sp>
    </p:spTree>
    <p:extLst>
      <p:ext uri="{BB962C8B-B14F-4D97-AF65-F5344CB8AC3E}">
        <p14:creationId xmlns:p14="http://schemas.microsoft.com/office/powerpoint/2010/main" val="28201894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EABA-E65F-4AD4-B89B-B71B356C9601}" type="slidenum">
              <a:rPr lang="en-US" smtClean="0"/>
              <a:t>25</a:t>
            </a:fld>
            <a:endParaRPr lang="en-US" dirty="0"/>
          </a:p>
        </p:txBody>
      </p:sp>
    </p:spTree>
    <p:extLst>
      <p:ext uri="{BB962C8B-B14F-4D97-AF65-F5344CB8AC3E}">
        <p14:creationId xmlns:p14="http://schemas.microsoft.com/office/powerpoint/2010/main" val="31001626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48EABA-E65F-4AD4-B89B-B71B356C9601}" type="slidenum">
              <a:rPr lang="en-US" smtClean="0"/>
              <a:t>26</a:t>
            </a:fld>
            <a:endParaRPr lang="en-US" dirty="0"/>
          </a:p>
        </p:txBody>
      </p:sp>
    </p:spTree>
    <p:extLst>
      <p:ext uri="{BB962C8B-B14F-4D97-AF65-F5344CB8AC3E}">
        <p14:creationId xmlns:p14="http://schemas.microsoft.com/office/powerpoint/2010/main" val="9407191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EABA-E65F-4AD4-B89B-B71B356C9601}" type="slidenum">
              <a:rPr lang="en-US" smtClean="0"/>
              <a:t>27</a:t>
            </a:fld>
            <a:endParaRPr lang="en-US" dirty="0"/>
          </a:p>
        </p:txBody>
      </p:sp>
    </p:spTree>
    <p:extLst>
      <p:ext uri="{BB962C8B-B14F-4D97-AF65-F5344CB8AC3E}">
        <p14:creationId xmlns:p14="http://schemas.microsoft.com/office/powerpoint/2010/main" val="28535574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EABA-E65F-4AD4-B89B-B71B356C9601}" type="slidenum">
              <a:rPr lang="en-US" smtClean="0"/>
              <a:t>28</a:t>
            </a:fld>
            <a:endParaRPr lang="en-US" dirty="0"/>
          </a:p>
        </p:txBody>
      </p:sp>
    </p:spTree>
    <p:extLst>
      <p:ext uri="{BB962C8B-B14F-4D97-AF65-F5344CB8AC3E}">
        <p14:creationId xmlns:p14="http://schemas.microsoft.com/office/powerpoint/2010/main" val="11013293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C549F-D116-48E0-917B-71E84A798B30}" type="slidenum">
              <a:rPr lang="en-US" smtClean="0"/>
              <a:t>29</a:t>
            </a:fld>
            <a:endParaRPr lang="en-US" dirty="0"/>
          </a:p>
        </p:txBody>
      </p:sp>
    </p:spTree>
    <p:extLst>
      <p:ext uri="{BB962C8B-B14F-4D97-AF65-F5344CB8AC3E}">
        <p14:creationId xmlns:p14="http://schemas.microsoft.com/office/powerpoint/2010/main" val="1694673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48EABA-E65F-4AD4-B89B-B71B356C9601}" type="slidenum">
              <a:rPr lang="en-US" smtClean="0"/>
              <a:t>3</a:t>
            </a:fld>
            <a:endParaRPr lang="en-US" dirty="0"/>
          </a:p>
        </p:txBody>
      </p:sp>
    </p:spTree>
    <p:extLst>
      <p:ext uri="{BB962C8B-B14F-4D97-AF65-F5344CB8AC3E}">
        <p14:creationId xmlns:p14="http://schemas.microsoft.com/office/powerpoint/2010/main" val="1383738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EABA-E65F-4AD4-B89B-B71B356C9601}" type="slidenum">
              <a:rPr lang="en-US" smtClean="0"/>
              <a:t>4</a:t>
            </a:fld>
            <a:endParaRPr lang="en-US" dirty="0"/>
          </a:p>
        </p:txBody>
      </p:sp>
    </p:spTree>
    <p:extLst>
      <p:ext uri="{BB962C8B-B14F-4D97-AF65-F5344CB8AC3E}">
        <p14:creationId xmlns:p14="http://schemas.microsoft.com/office/powerpoint/2010/main" val="987786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EABA-E65F-4AD4-B89B-B71B356C9601}" type="slidenum">
              <a:rPr lang="en-US" smtClean="0"/>
              <a:t>5</a:t>
            </a:fld>
            <a:endParaRPr lang="en-US" dirty="0"/>
          </a:p>
        </p:txBody>
      </p:sp>
    </p:spTree>
    <p:extLst>
      <p:ext uri="{BB962C8B-B14F-4D97-AF65-F5344CB8AC3E}">
        <p14:creationId xmlns:p14="http://schemas.microsoft.com/office/powerpoint/2010/main" val="2605240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48EABA-E65F-4AD4-B89B-B71B356C9601}" type="slidenum">
              <a:rPr lang="en-US" smtClean="0"/>
              <a:t>6</a:t>
            </a:fld>
            <a:endParaRPr lang="en-US" dirty="0"/>
          </a:p>
        </p:txBody>
      </p:sp>
    </p:spTree>
    <p:extLst>
      <p:ext uri="{BB962C8B-B14F-4D97-AF65-F5344CB8AC3E}">
        <p14:creationId xmlns:p14="http://schemas.microsoft.com/office/powerpoint/2010/main" val="3270614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EABA-E65F-4AD4-B89B-B71B356C9601}" type="slidenum">
              <a:rPr lang="en-US" smtClean="0"/>
              <a:t>7</a:t>
            </a:fld>
            <a:endParaRPr lang="en-US" dirty="0"/>
          </a:p>
        </p:txBody>
      </p:sp>
    </p:spTree>
    <p:extLst>
      <p:ext uri="{BB962C8B-B14F-4D97-AF65-F5344CB8AC3E}">
        <p14:creationId xmlns:p14="http://schemas.microsoft.com/office/powerpoint/2010/main" val="2030276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48EABA-E65F-4AD4-B89B-B71B356C9601}" type="slidenum">
              <a:rPr lang="en-US" smtClean="0"/>
              <a:t>8</a:t>
            </a:fld>
            <a:endParaRPr lang="en-US" dirty="0"/>
          </a:p>
        </p:txBody>
      </p:sp>
    </p:spTree>
    <p:extLst>
      <p:ext uri="{BB962C8B-B14F-4D97-AF65-F5344CB8AC3E}">
        <p14:creationId xmlns:p14="http://schemas.microsoft.com/office/powerpoint/2010/main" val="3102085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48EABA-E65F-4AD4-B89B-B71B356C9601}" type="slidenum">
              <a:rPr lang="en-US" smtClean="0"/>
              <a:t>9</a:t>
            </a:fld>
            <a:endParaRPr lang="en-US" dirty="0"/>
          </a:p>
        </p:txBody>
      </p:sp>
    </p:spTree>
    <p:extLst>
      <p:ext uri="{BB962C8B-B14F-4D97-AF65-F5344CB8AC3E}">
        <p14:creationId xmlns:p14="http://schemas.microsoft.com/office/powerpoint/2010/main" val="3715530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C5A09EA-5CEF-4489-B4D2-49695F779435}" type="datetimeFigureOut">
              <a:rPr lang="en-US" smtClean="0"/>
              <a:t>9/11/2020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AD9B41-3F23-441C-B7C7-798CDDA92D00}" type="slidenum">
              <a:rPr lang="en-US" smtClean="0"/>
              <a:t>‹#›</a:t>
            </a:fld>
            <a:endParaRPr lang="en-US" dirty="0"/>
          </a:p>
        </p:txBody>
      </p:sp>
    </p:spTree>
    <p:extLst>
      <p:ext uri="{BB962C8B-B14F-4D97-AF65-F5344CB8AC3E}">
        <p14:creationId xmlns:p14="http://schemas.microsoft.com/office/powerpoint/2010/main" val="165981526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5A09EA-5CEF-4489-B4D2-49695F779435}" type="datetimeFigureOut">
              <a:rPr lang="en-US" smtClean="0"/>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AD9B41-3F23-441C-B7C7-798CDDA92D00}" type="slidenum">
              <a:rPr lang="en-US" smtClean="0"/>
              <a:t>‹#›</a:t>
            </a:fld>
            <a:endParaRPr lang="en-US" dirty="0"/>
          </a:p>
        </p:txBody>
      </p:sp>
    </p:spTree>
    <p:extLst>
      <p:ext uri="{BB962C8B-B14F-4D97-AF65-F5344CB8AC3E}">
        <p14:creationId xmlns:p14="http://schemas.microsoft.com/office/powerpoint/2010/main" val="2864083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5A09EA-5CEF-4489-B4D2-49695F779435}" type="datetimeFigureOut">
              <a:rPr lang="en-US" smtClean="0"/>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AD9B41-3F23-441C-B7C7-798CDDA92D00}" type="slidenum">
              <a:rPr lang="en-US" smtClean="0"/>
              <a:t>‹#›</a:t>
            </a:fld>
            <a:endParaRPr lang="en-US" dirty="0"/>
          </a:p>
        </p:txBody>
      </p:sp>
    </p:spTree>
    <p:extLst>
      <p:ext uri="{BB962C8B-B14F-4D97-AF65-F5344CB8AC3E}">
        <p14:creationId xmlns:p14="http://schemas.microsoft.com/office/powerpoint/2010/main" val="1023965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5A09EA-5CEF-4489-B4D2-49695F779435}" type="datetimeFigureOut">
              <a:rPr lang="en-US" smtClean="0"/>
              <a:t>9/11/2020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AD9B41-3F23-441C-B7C7-798CDDA92D00}" type="slidenum">
              <a:rPr lang="en-US" smtClean="0"/>
              <a:t>‹#›</a:t>
            </a:fld>
            <a:endParaRPr lang="en-US" dirty="0"/>
          </a:p>
        </p:txBody>
      </p:sp>
    </p:spTree>
    <p:extLst>
      <p:ext uri="{BB962C8B-B14F-4D97-AF65-F5344CB8AC3E}">
        <p14:creationId xmlns:p14="http://schemas.microsoft.com/office/powerpoint/2010/main" val="3850346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C5A09EA-5CEF-4489-B4D2-49695F779435}" type="datetimeFigureOut">
              <a:rPr lang="en-US" smtClean="0"/>
              <a:t>9/11/2020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AD9B41-3F23-441C-B7C7-798CDDA92D00}" type="slidenum">
              <a:rPr lang="en-US" smtClean="0"/>
              <a:t>‹#›</a:t>
            </a:fld>
            <a:endParaRPr lang="en-US" dirty="0"/>
          </a:p>
        </p:txBody>
      </p:sp>
    </p:spTree>
    <p:extLst>
      <p:ext uri="{BB962C8B-B14F-4D97-AF65-F5344CB8AC3E}">
        <p14:creationId xmlns:p14="http://schemas.microsoft.com/office/powerpoint/2010/main" val="48866001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C5A09EA-5CEF-4489-B4D2-49695F779435}" type="datetimeFigureOut">
              <a:rPr lang="en-US" smtClean="0"/>
              <a:t>9/11/2020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18AD9B41-3F23-441C-B7C7-798CDDA92D00}" type="slidenum">
              <a:rPr lang="en-US" smtClean="0"/>
              <a:t>‹#›</a:t>
            </a:fld>
            <a:endParaRPr lang="en-US" dirty="0"/>
          </a:p>
        </p:txBody>
      </p:sp>
    </p:spTree>
    <p:extLst>
      <p:ext uri="{BB962C8B-B14F-4D97-AF65-F5344CB8AC3E}">
        <p14:creationId xmlns:p14="http://schemas.microsoft.com/office/powerpoint/2010/main" val="2301134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BC5A09EA-5CEF-4489-B4D2-49695F779435}" type="datetimeFigureOut">
              <a:rPr lang="en-US" smtClean="0"/>
              <a:t>9/11/2020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AD9B41-3F23-441C-B7C7-798CDDA92D00}"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80394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5A09EA-5CEF-4489-B4D2-49695F779435}" type="datetimeFigureOut">
              <a:rPr lang="en-US" smtClean="0"/>
              <a:t>9/11/2020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AD9B41-3F23-441C-B7C7-798CDDA92D00}" type="slidenum">
              <a:rPr lang="en-US" smtClean="0"/>
              <a:t>‹#›</a:t>
            </a:fld>
            <a:endParaRPr lang="en-US" dirty="0"/>
          </a:p>
        </p:txBody>
      </p:sp>
    </p:spTree>
    <p:extLst>
      <p:ext uri="{BB962C8B-B14F-4D97-AF65-F5344CB8AC3E}">
        <p14:creationId xmlns:p14="http://schemas.microsoft.com/office/powerpoint/2010/main" val="3934710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5A09EA-5CEF-4489-B4D2-49695F779435}" type="datetimeFigureOut">
              <a:rPr lang="en-US" smtClean="0"/>
              <a:t>9/11/2020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AD9B41-3F23-441C-B7C7-798CDDA92D00}" type="slidenum">
              <a:rPr lang="en-US" smtClean="0"/>
              <a:t>‹#›</a:t>
            </a:fld>
            <a:endParaRPr lang="en-US" dirty="0"/>
          </a:p>
        </p:txBody>
      </p:sp>
    </p:spTree>
    <p:extLst>
      <p:ext uri="{BB962C8B-B14F-4D97-AF65-F5344CB8AC3E}">
        <p14:creationId xmlns:p14="http://schemas.microsoft.com/office/powerpoint/2010/main" val="967187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C5A09EA-5CEF-4489-B4D2-49695F779435}" type="datetimeFigureOut">
              <a:rPr lang="en-US" smtClean="0"/>
              <a:t>9/11/2020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18AD9B41-3F23-441C-B7C7-798CDDA92D00}" type="slidenum">
              <a:rPr lang="en-US" smtClean="0"/>
              <a:t>‹#›</a:t>
            </a:fld>
            <a:endParaRPr lang="en-US" dirty="0"/>
          </a:p>
        </p:txBody>
      </p:sp>
    </p:spTree>
    <p:extLst>
      <p:ext uri="{BB962C8B-B14F-4D97-AF65-F5344CB8AC3E}">
        <p14:creationId xmlns:p14="http://schemas.microsoft.com/office/powerpoint/2010/main" val="72731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C5A09EA-5CEF-4489-B4D2-49695F779435}" type="datetimeFigureOut">
              <a:rPr lang="en-US" smtClean="0"/>
              <a:t>9/11/2020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18AD9B41-3F23-441C-B7C7-798CDDA92D00}" type="slidenum">
              <a:rPr lang="en-US" smtClean="0"/>
              <a:t>‹#›</a:t>
            </a:fld>
            <a:endParaRPr lang="en-US" dirty="0"/>
          </a:p>
        </p:txBody>
      </p:sp>
    </p:spTree>
    <p:extLst>
      <p:ext uri="{BB962C8B-B14F-4D97-AF65-F5344CB8AC3E}">
        <p14:creationId xmlns:p14="http://schemas.microsoft.com/office/powerpoint/2010/main" val="118263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C5A09EA-5CEF-4489-B4D2-49695F779435}" type="datetimeFigureOut">
              <a:rPr lang="en-US" smtClean="0"/>
              <a:t>9/11/2020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18AD9B41-3F23-441C-B7C7-798CDDA92D00}" type="slidenum">
              <a:rPr lang="en-US" smtClean="0"/>
              <a:t>‹#›</a:t>
            </a:fld>
            <a:endParaRPr lang="en-US" dirty="0"/>
          </a:p>
        </p:txBody>
      </p:sp>
    </p:spTree>
    <p:extLst>
      <p:ext uri="{BB962C8B-B14F-4D97-AF65-F5344CB8AC3E}">
        <p14:creationId xmlns:p14="http://schemas.microsoft.com/office/powerpoint/2010/main" val="351250988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2.jfif"/></Relationships>
</file>

<file path=ppt/slides/_rels/slide2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mailto:llopes@kingcounty.gov" TargetMode="External"/><Relationship Id="rId7" Type="http://schemas.openxmlformats.org/officeDocument/2006/relationships/hyperlink" Target="mailto:acesa@kingcounty.gov"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mailto:aouellette@kingcounty.gov" TargetMode="External"/><Relationship Id="rId5" Type="http://schemas.openxmlformats.org/officeDocument/2006/relationships/hyperlink" Target="mailto:clefler@kingcounty.gov" TargetMode="External"/><Relationship Id="rId4" Type="http://schemas.openxmlformats.org/officeDocument/2006/relationships/hyperlink" Target="mailto:Jamie.lee@kingcounty.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5813" y="1724628"/>
            <a:ext cx="9803757" cy="1921398"/>
          </a:xfrm>
        </p:spPr>
        <p:txBody>
          <a:bodyPr>
            <a:normAutofit/>
          </a:bodyPr>
          <a:lstStyle/>
          <a:p>
            <a:r>
              <a:rPr lang="en-US" sz="3600" dirty="0"/>
              <a:t>KCICN LEVEL OF CARE System</a:t>
            </a:r>
            <a:br>
              <a:rPr lang="en-US" sz="3600" dirty="0"/>
            </a:br>
            <a:r>
              <a:rPr lang="en-US" sz="3600" dirty="0"/>
              <a:t>Module 2: Financial staff Training</a:t>
            </a:r>
          </a:p>
        </p:txBody>
      </p:sp>
      <p:sp>
        <p:nvSpPr>
          <p:cNvPr id="3" name="Subtitle 2"/>
          <p:cNvSpPr>
            <a:spLocks noGrp="1"/>
          </p:cNvSpPr>
          <p:nvPr>
            <p:ph type="subTitle" idx="1"/>
          </p:nvPr>
        </p:nvSpPr>
        <p:spPr>
          <a:xfrm>
            <a:off x="2695194" y="4016878"/>
            <a:ext cx="6801612" cy="1239894"/>
          </a:xfrm>
        </p:spPr>
        <p:txBody>
          <a:bodyPr/>
          <a:lstStyle/>
          <a:p>
            <a:r>
              <a:rPr lang="en-US" b="1" dirty="0">
                <a:solidFill>
                  <a:schemeClr val="bg1"/>
                </a:solidFill>
              </a:rPr>
              <a:t>King County Behavioral Health and Recovery Division/</a:t>
            </a:r>
          </a:p>
          <a:p>
            <a:pPr>
              <a:spcAft>
                <a:spcPts val="0"/>
              </a:spcAft>
            </a:pPr>
            <a:r>
              <a:rPr lang="en-US" b="1" dirty="0">
                <a:solidFill>
                  <a:schemeClr val="bg1"/>
                </a:solidFill>
              </a:rPr>
              <a:t>King County Integrated Care Network (KCICN)</a:t>
            </a:r>
          </a:p>
        </p:txBody>
      </p:sp>
      <p:grpSp>
        <p:nvGrpSpPr>
          <p:cNvPr id="4" name="Group 3">
            <a:extLst>
              <a:ext uri="{FF2B5EF4-FFF2-40B4-BE49-F238E27FC236}">
                <a16:creationId xmlns:a16="http://schemas.microsoft.com/office/drawing/2014/main" id="{76521702-4264-4F30-B8B1-DAA899A5882F}"/>
              </a:ext>
            </a:extLst>
          </p:cNvPr>
          <p:cNvGrpSpPr/>
          <p:nvPr/>
        </p:nvGrpSpPr>
        <p:grpSpPr>
          <a:xfrm>
            <a:off x="9108053" y="5981906"/>
            <a:ext cx="2932982" cy="533223"/>
            <a:chOff x="7666007" y="5940514"/>
            <a:chExt cx="3910642" cy="710964"/>
          </a:xfrm>
        </p:grpSpPr>
        <p:pic>
          <p:nvPicPr>
            <p:cNvPr id="5" name="Picture 4" descr="new_vertical_logo">
              <a:extLst>
                <a:ext uri="{FF2B5EF4-FFF2-40B4-BE49-F238E27FC236}">
                  <a16:creationId xmlns:a16="http://schemas.microsoft.com/office/drawing/2014/main" id="{2411657F-5018-4D9D-AA0A-E598C8166E7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6007" y="5949486"/>
              <a:ext cx="914400" cy="701992"/>
            </a:xfrm>
            <a:prstGeom prst="rect">
              <a:avLst/>
            </a:prstGeom>
            <a:noFill/>
            <a:ln>
              <a:noFill/>
            </a:ln>
          </p:spPr>
        </p:pic>
        <p:sp>
          <p:nvSpPr>
            <p:cNvPr id="6" name="TextBox 5">
              <a:extLst>
                <a:ext uri="{FF2B5EF4-FFF2-40B4-BE49-F238E27FC236}">
                  <a16:creationId xmlns:a16="http://schemas.microsoft.com/office/drawing/2014/main" id="{9A34EBAA-9F28-471E-8589-88498889E6E1}"/>
                </a:ext>
              </a:extLst>
            </p:cNvPr>
            <p:cNvSpPr txBox="1"/>
            <p:nvPr/>
          </p:nvSpPr>
          <p:spPr>
            <a:xfrm>
              <a:off x="8669545" y="5940514"/>
              <a:ext cx="2907104" cy="677108"/>
            </a:xfrm>
            <a:prstGeom prst="rect">
              <a:avLst/>
            </a:prstGeom>
            <a:noFill/>
          </p:spPr>
          <p:txBody>
            <a:bodyPr wrap="square" rtlCol="0">
              <a:spAutoFit/>
            </a:bodyPr>
            <a:lstStyle/>
            <a:p>
              <a:r>
                <a:rPr lang="en-US" sz="900" b="1" dirty="0"/>
                <a:t>Behavioral Health and Recovery Division</a:t>
              </a:r>
            </a:p>
            <a:p>
              <a:r>
                <a:rPr lang="en-US" sz="900" dirty="0"/>
                <a:t>Department of </a:t>
              </a:r>
            </a:p>
            <a:p>
              <a:r>
                <a:rPr lang="en-US" sz="900" dirty="0"/>
                <a:t>Community and Human Services</a:t>
              </a:r>
            </a:p>
          </p:txBody>
        </p:sp>
      </p:grpSp>
    </p:spTree>
    <p:extLst>
      <p:ext uri="{BB962C8B-B14F-4D97-AF65-F5344CB8AC3E}">
        <p14:creationId xmlns:p14="http://schemas.microsoft.com/office/powerpoint/2010/main" val="1120831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C24BE-82C6-4EAD-99B6-087F65F5515F}"/>
              </a:ext>
            </a:extLst>
          </p:cNvPr>
          <p:cNvSpPr>
            <a:spLocks noGrp="1"/>
          </p:cNvSpPr>
          <p:nvPr>
            <p:ph type="title"/>
          </p:nvPr>
        </p:nvSpPr>
        <p:spPr/>
        <p:txBody>
          <a:bodyPr/>
          <a:lstStyle/>
          <a:p>
            <a:r>
              <a:rPr lang="en-US" dirty="0"/>
              <a:t>Example: agency b</a:t>
            </a:r>
          </a:p>
        </p:txBody>
      </p:sp>
      <p:graphicFrame>
        <p:nvGraphicFramePr>
          <p:cNvPr id="4" name="Chart 3"/>
          <p:cNvGraphicFramePr>
            <a:graphicFrameLocks/>
          </p:cNvGraphicFramePr>
          <p:nvPr>
            <p:extLst>
              <p:ext uri="{D42A27DB-BD31-4B8C-83A1-F6EECF244321}">
                <p14:modId xmlns:p14="http://schemas.microsoft.com/office/powerpoint/2010/main" val="3276132890"/>
              </p:ext>
            </p:extLst>
          </p:nvPr>
        </p:nvGraphicFramePr>
        <p:xfrm>
          <a:off x="1037063" y="2442117"/>
          <a:ext cx="5196470" cy="39809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nvGraphicFramePr>
        <p:xfrm>
          <a:off x="5765181" y="2442117"/>
          <a:ext cx="4928839" cy="398098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19209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79244884"/>
              </p:ext>
            </p:extLst>
          </p:nvPr>
        </p:nvGraphicFramePr>
        <p:xfrm>
          <a:off x="1348858" y="1932206"/>
          <a:ext cx="8991599" cy="4455469"/>
        </p:xfrm>
        <a:graphic>
          <a:graphicData uri="http://schemas.openxmlformats.org/drawingml/2006/table">
            <a:tbl>
              <a:tblPr>
                <a:tableStyleId>{5C22544A-7EE6-4342-B048-85BDC9FD1C3A}</a:tableStyleId>
              </a:tblPr>
              <a:tblGrid>
                <a:gridCol w="2124363">
                  <a:extLst>
                    <a:ext uri="{9D8B030D-6E8A-4147-A177-3AD203B41FA5}">
                      <a16:colId xmlns:a16="http://schemas.microsoft.com/office/drawing/2014/main" val="2752670398"/>
                    </a:ext>
                  </a:extLst>
                </a:gridCol>
                <a:gridCol w="1888712">
                  <a:extLst>
                    <a:ext uri="{9D8B030D-6E8A-4147-A177-3AD203B41FA5}">
                      <a16:colId xmlns:a16="http://schemas.microsoft.com/office/drawing/2014/main" val="2590246116"/>
                    </a:ext>
                  </a:extLst>
                </a:gridCol>
                <a:gridCol w="1786715">
                  <a:extLst>
                    <a:ext uri="{9D8B030D-6E8A-4147-A177-3AD203B41FA5}">
                      <a16:colId xmlns:a16="http://schemas.microsoft.com/office/drawing/2014/main" val="2851708725"/>
                    </a:ext>
                  </a:extLst>
                </a:gridCol>
                <a:gridCol w="1625215">
                  <a:extLst>
                    <a:ext uri="{9D8B030D-6E8A-4147-A177-3AD203B41FA5}">
                      <a16:colId xmlns:a16="http://schemas.microsoft.com/office/drawing/2014/main" val="1829070792"/>
                    </a:ext>
                  </a:extLst>
                </a:gridCol>
                <a:gridCol w="1566594">
                  <a:extLst>
                    <a:ext uri="{9D8B030D-6E8A-4147-A177-3AD203B41FA5}">
                      <a16:colId xmlns:a16="http://schemas.microsoft.com/office/drawing/2014/main" val="1659289231"/>
                    </a:ext>
                  </a:extLst>
                </a:gridCol>
              </a:tblGrid>
              <a:tr h="453859">
                <a:tc>
                  <a:txBody>
                    <a:bodyPr/>
                    <a:lstStyle/>
                    <a:p>
                      <a:pPr algn="l" fontAlgn="b"/>
                      <a:r>
                        <a:rPr lang="en-US" sz="1600" u="none" strike="noStrike">
                          <a:effectLst/>
                        </a:rPr>
                        <a:t>Population</a:t>
                      </a:r>
                      <a:endParaRPr lang="en-US" sz="1600" b="1" i="0" u="none" strike="noStrike">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dirty="0">
                          <a:effectLst/>
                        </a:rPr>
                        <a:t> Past Tier Benefit </a:t>
                      </a:r>
                      <a:endParaRPr lang="en-US" sz="1600" b="1" i="0" u="none" strike="noStrike" dirty="0">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a:effectLst/>
                        </a:rPr>
                        <a:t> Count </a:t>
                      </a:r>
                      <a:endParaRPr lang="en-US" sz="1600" b="1" i="0" u="none" strike="noStrike">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a:effectLst/>
                        </a:rPr>
                        <a:t> New Stratification </a:t>
                      </a:r>
                      <a:endParaRPr lang="en-US" sz="1600" b="1" i="0" u="none" strike="noStrike">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dirty="0">
                          <a:effectLst/>
                        </a:rPr>
                        <a:t> Count </a:t>
                      </a:r>
                      <a:endParaRPr lang="en-US" sz="1600" b="1" i="0" u="none" strike="noStrike" dirty="0">
                        <a:solidFill>
                          <a:srgbClr val="000000"/>
                        </a:solidFill>
                        <a:effectLst/>
                        <a:latin typeface="Calibri" panose="020F0502020204030204" pitchFamily="34" charset="0"/>
                      </a:endParaRPr>
                    </a:p>
                  </a:txBody>
                  <a:tcPr marL="4719" marR="4719" marT="4719" marB="0" anchor="b"/>
                </a:tc>
                <a:extLst>
                  <a:ext uri="{0D108BD9-81ED-4DB2-BD59-A6C34878D82A}">
                    <a16:rowId xmlns:a16="http://schemas.microsoft.com/office/drawing/2014/main" val="2557362753"/>
                  </a:ext>
                </a:extLst>
              </a:tr>
              <a:tr h="432897">
                <a:tc>
                  <a:txBody>
                    <a:bodyPr/>
                    <a:lstStyle/>
                    <a:p>
                      <a:pPr algn="l" fontAlgn="b"/>
                      <a:r>
                        <a:rPr lang="en-US" sz="1600" u="none" strike="noStrike" dirty="0">
                          <a:effectLst/>
                        </a:rPr>
                        <a:t>Adult/geriatric</a:t>
                      </a:r>
                      <a:endParaRPr lang="en-US" sz="1600" b="0" i="0" u="none" strike="noStrike" dirty="0">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dirty="0">
                          <a:effectLst/>
                        </a:rPr>
                        <a:t>2X</a:t>
                      </a:r>
                      <a:endParaRPr lang="en-US" sz="1600" b="0" i="0" u="none" strike="noStrike" dirty="0">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a:effectLst/>
                        </a:rPr>
                        <a:t>                             2 </a:t>
                      </a:r>
                      <a:endParaRPr lang="en-US" sz="1600" b="0" i="0" u="none" strike="noStrike">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a:effectLst/>
                        </a:rPr>
                        <a:t> MH Low </a:t>
                      </a:r>
                      <a:endParaRPr lang="en-US" sz="1600" b="0" i="0" u="none" strike="noStrike">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dirty="0">
                          <a:effectLst/>
                        </a:rPr>
                        <a:t>                                  30 </a:t>
                      </a:r>
                      <a:endParaRPr lang="en-US" sz="1600" b="0" i="0" u="none" strike="noStrike" dirty="0">
                        <a:solidFill>
                          <a:srgbClr val="000000"/>
                        </a:solidFill>
                        <a:effectLst/>
                        <a:latin typeface="Calibri" panose="020F0502020204030204" pitchFamily="34" charset="0"/>
                      </a:endParaRPr>
                    </a:p>
                  </a:txBody>
                  <a:tcPr marL="4719" marR="4719" marT="4719" marB="0" anchor="b"/>
                </a:tc>
                <a:extLst>
                  <a:ext uri="{0D108BD9-81ED-4DB2-BD59-A6C34878D82A}">
                    <a16:rowId xmlns:a16="http://schemas.microsoft.com/office/drawing/2014/main" val="2700210223"/>
                  </a:ext>
                </a:extLst>
              </a:tr>
              <a:tr h="432897">
                <a:tc>
                  <a:txBody>
                    <a:bodyPr/>
                    <a:lstStyle/>
                    <a:p>
                      <a:pPr algn="l" fontAlgn="b"/>
                      <a:r>
                        <a:rPr lang="en-US" sz="1600" u="none" strike="noStrike">
                          <a:effectLst/>
                        </a:rPr>
                        <a:t>Adult/geriatric</a:t>
                      </a:r>
                      <a:endParaRPr lang="en-US" sz="1600" b="0" i="0" u="none" strike="noStrike">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a:effectLst/>
                        </a:rPr>
                        <a:t>3A</a:t>
                      </a:r>
                      <a:endParaRPr lang="en-US" sz="1600" b="0" i="0" u="none" strike="noStrike">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a:effectLst/>
                        </a:rPr>
                        <a:t>                        315 </a:t>
                      </a:r>
                      <a:endParaRPr lang="en-US" sz="1600" b="0" i="0" u="none" strike="noStrike">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a:effectLst/>
                        </a:rPr>
                        <a:t> MH Med </a:t>
                      </a:r>
                      <a:endParaRPr lang="en-US" sz="1600" b="0" i="0" u="none" strike="noStrike">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dirty="0">
                          <a:effectLst/>
                        </a:rPr>
                        <a:t>                                  81 </a:t>
                      </a:r>
                      <a:endParaRPr lang="en-US" sz="1600" b="0" i="0" u="none" strike="noStrike" dirty="0">
                        <a:solidFill>
                          <a:srgbClr val="000000"/>
                        </a:solidFill>
                        <a:effectLst/>
                        <a:latin typeface="Calibri" panose="020F0502020204030204" pitchFamily="34" charset="0"/>
                      </a:endParaRPr>
                    </a:p>
                  </a:txBody>
                  <a:tcPr marL="4719" marR="4719" marT="4719" marB="0" anchor="b"/>
                </a:tc>
                <a:extLst>
                  <a:ext uri="{0D108BD9-81ED-4DB2-BD59-A6C34878D82A}">
                    <a16:rowId xmlns:a16="http://schemas.microsoft.com/office/drawing/2014/main" val="1701402185"/>
                  </a:ext>
                </a:extLst>
              </a:tr>
              <a:tr h="432897">
                <a:tc>
                  <a:txBody>
                    <a:bodyPr/>
                    <a:lstStyle/>
                    <a:p>
                      <a:pPr algn="l" fontAlgn="b"/>
                      <a:r>
                        <a:rPr lang="en-US" sz="1600" u="none" strike="noStrike">
                          <a:effectLst/>
                        </a:rPr>
                        <a:t>Adult/geriatric</a:t>
                      </a:r>
                      <a:endParaRPr lang="en-US" sz="1600" b="0" i="0" u="none" strike="noStrike">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a:effectLst/>
                        </a:rPr>
                        <a:t>3B</a:t>
                      </a:r>
                      <a:endParaRPr lang="en-US" sz="1600" b="0" i="0" u="none" strike="noStrike">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a:effectLst/>
                        </a:rPr>
                        <a:t>                             1 </a:t>
                      </a:r>
                      <a:endParaRPr lang="en-US" sz="1600" b="0" i="0" u="none" strike="noStrike">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a:effectLst/>
                        </a:rPr>
                        <a:t> MH High </a:t>
                      </a:r>
                      <a:endParaRPr lang="en-US" sz="1600" b="0" i="0" u="none" strike="noStrike">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dirty="0">
                          <a:effectLst/>
                        </a:rPr>
                        <a:t>                                207 </a:t>
                      </a:r>
                      <a:endParaRPr lang="en-US" sz="1600" b="0" i="0" u="none" strike="noStrike" dirty="0">
                        <a:solidFill>
                          <a:srgbClr val="000000"/>
                        </a:solidFill>
                        <a:effectLst/>
                        <a:latin typeface="Calibri" panose="020F0502020204030204" pitchFamily="34" charset="0"/>
                      </a:endParaRPr>
                    </a:p>
                  </a:txBody>
                  <a:tcPr marL="4719" marR="4719" marT="4719" marB="0" anchor="b"/>
                </a:tc>
                <a:extLst>
                  <a:ext uri="{0D108BD9-81ED-4DB2-BD59-A6C34878D82A}">
                    <a16:rowId xmlns:a16="http://schemas.microsoft.com/office/drawing/2014/main" val="2062752161"/>
                  </a:ext>
                </a:extLst>
              </a:tr>
              <a:tr h="432897">
                <a:tc>
                  <a:txBody>
                    <a:bodyPr/>
                    <a:lstStyle/>
                    <a:p>
                      <a:pPr algn="l" fontAlgn="b"/>
                      <a:endParaRPr lang="en-US" sz="1600" b="0" i="0" u="none" strike="noStrike" dirty="0">
                        <a:solidFill>
                          <a:srgbClr val="000000"/>
                        </a:solidFill>
                        <a:effectLst/>
                        <a:latin typeface="Calibri" panose="020F0502020204030204" pitchFamily="34" charset="0"/>
                      </a:endParaRPr>
                    </a:p>
                  </a:txBody>
                  <a:tcPr marL="4719" marR="4719" marT="4719" marB="0" anchor="b"/>
                </a:tc>
                <a:tc>
                  <a:txBody>
                    <a:bodyPr/>
                    <a:lstStyle/>
                    <a:p>
                      <a:pPr algn="r" fontAlgn="b"/>
                      <a:endParaRPr lang="en-US" sz="1600" b="0" i="0" u="none" strike="noStrike" dirty="0">
                        <a:solidFill>
                          <a:srgbClr val="000000"/>
                        </a:solidFill>
                        <a:effectLst/>
                        <a:latin typeface="Calibri" panose="020F0502020204030204" pitchFamily="34" charset="0"/>
                      </a:endParaRPr>
                    </a:p>
                  </a:txBody>
                  <a:tcPr marL="4719" marR="4719" marT="4719" marB="0" anchor="b"/>
                </a:tc>
                <a:tc>
                  <a:txBody>
                    <a:bodyPr/>
                    <a:lstStyle/>
                    <a:p>
                      <a:pPr algn="r" fontAlgn="b"/>
                      <a:endParaRPr lang="en-US" sz="1600" b="0" i="0" u="none" strike="noStrike">
                        <a:solidFill>
                          <a:srgbClr val="000000"/>
                        </a:solidFill>
                        <a:effectLst/>
                        <a:latin typeface="Calibri" panose="020F0502020204030204" pitchFamily="34" charset="0"/>
                      </a:endParaRPr>
                    </a:p>
                  </a:txBody>
                  <a:tcPr marL="4719" marR="4719" marT="4719" marB="0" anchor="b"/>
                </a:tc>
                <a:tc>
                  <a:txBody>
                    <a:bodyPr/>
                    <a:lstStyle/>
                    <a:p>
                      <a:pPr algn="r" fontAlgn="b"/>
                      <a:endParaRPr lang="en-US" sz="1600" b="0" i="0" u="none" strike="noStrike">
                        <a:solidFill>
                          <a:srgbClr val="000000"/>
                        </a:solidFill>
                        <a:effectLst/>
                        <a:latin typeface="Calibri" panose="020F0502020204030204" pitchFamily="34" charset="0"/>
                      </a:endParaRPr>
                    </a:p>
                  </a:txBody>
                  <a:tcPr marL="4719" marR="4719" marT="4719" marB="0" anchor="b"/>
                </a:tc>
                <a:tc>
                  <a:txBody>
                    <a:bodyPr/>
                    <a:lstStyle/>
                    <a:p>
                      <a:pPr algn="r" fontAlgn="b"/>
                      <a:endParaRPr lang="en-US" sz="1600" b="0" i="0" u="none" strike="noStrike" dirty="0">
                        <a:solidFill>
                          <a:srgbClr val="000000"/>
                        </a:solidFill>
                        <a:effectLst/>
                        <a:latin typeface="Calibri" panose="020F0502020204030204" pitchFamily="34" charset="0"/>
                      </a:endParaRPr>
                    </a:p>
                  </a:txBody>
                  <a:tcPr marL="4719" marR="4719" marT="4719" marB="0" anchor="b"/>
                </a:tc>
                <a:extLst>
                  <a:ext uri="{0D108BD9-81ED-4DB2-BD59-A6C34878D82A}">
                    <a16:rowId xmlns:a16="http://schemas.microsoft.com/office/drawing/2014/main" val="169811785"/>
                  </a:ext>
                </a:extLst>
              </a:tr>
              <a:tr h="432897">
                <a:tc>
                  <a:txBody>
                    <a:bodyPr/>
                    <a:lstStyle/>
                    <a:p>
                      <a:pPr algn="l" fontAlgn="b"/>
                      <a:r>
                        <a:rPr lang="en-US" sz="1600" u="none" strike="noStrike" dirty="0">
                          <a:effectLst/>
                        </a:rPr>
                        <a:t>Child</a:t>
                      </a:r>
                      <a:endParaRPr lang="en-US" sz="1600" b="0" i="0" u="none" strike="noStrike" dirty="0">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dirty="0">
                          <a:effectLst/>
                        </a:rPr>
                        <a:t>2X</a:t>
                      </a:r>
                      <a:endParaRPr lang="en-US" sz="1600" b="0" i="0" u="none" strike="noStrike" dirty="0">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dirty="0">
                          <a:effectLst/>
                        </a:rPr>
                        <a:t>                             1 </a:t>
                      </a:r>
                      <a:endParaRPr lang="en-US" sz="1600" b="0" i="0" u="none" strike="noStrike" dirty="0">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a:effectLst/>
                        </a:rPr>
                        <a:t> MH Low </a:t>
                      </a:r>
                      <a:endParaRPr lang="en-US" sz="1600" b="0" i="0" u="none" strike="noStrike">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dirty="0">
                          <a:effectLst/>
                        </a:rPr>
                        <a:t>                                  28 </a:t>
                      </a:r>
                      <a:endParaRPr lang="en-US" sz="1600" b="0" i="0" u="none" strike="noStrike" dirty="0">
                        <a:solidFill>
                          <a:srgbClr val="000000"/>
                        </a:solidFill>
                        <a:effectLst/>
                        <a:latin typeface="Calibri" panose="020F0502020204030204" pitchFamily="34" charset="0"/>
                      </a:endParaRPr>
                    </a:p>
                  </a:txBody>
                  <a:tcPr marL="4719" marR="4719" marT="4719" marB="0" anchor="b"/>
                </a:tc>
                <a:extLst>
                  <a:ext uri="{0D108BD9-81ED-4DB2-BD59-A6C34878D82A}">
                    <a16:rowId xmlns:a16="http://schemas.microsoft.com/office/drawing/2014/main" val="1174266323"/>
                  </a:ext>
                </a:extLst>
              </a:tr>
              <a:tr h="432897">
                <a:tc>
                  <a:txBody>
                    <a:bodyPr/>
                    <a:lstStyle/>
                    <a:p>
                      <a:pPr algn="l" fontAlgn="b"/>
                      <a:r>
                        <a:rPr lang="en-US" sz="1600" u="none" strike="noStrike">
                          <a:effectLst/>
                        </a:rPr>
                        <a:t>Child</a:t>
                      </a:r>
                      <a:endParaRPr lang="en-US" sz="1600" b="0" i="0" u="none" strike="noStrike">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dirty="0">
                          <a:effectLst/>
                        </a:rPr>
                        <a:t>3A</a:t>
                      </a:r>
                      <a:endParaRPr lang="en-US" sz="1600" b="0" i="0" u="none" strike="noStrike" dirty="0">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dirty="0">
                          <a:effectLst/>
                        </a:rPr>
                        <a:t>                        239 </a:t>
                      </a:r>
                      <a:endParaRPr lang="en-US" sz="1600" b="0" i="0" u="none" strike="noStrike" dirty="0">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dirty="0">
                          <a:effectLst/>
                        </a:rPr>
                        <a:t> MH Med </a:t>
                      </a:r>
                      <a:endParaRPr lang="en-US" sz="1600" b="0" i="0" u="none" strike="noStrike" dirty="0">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dirty="0">
                          <a:effectLst/>
                        </a:rPr>
                        <a:t>                                165 </a:t>
                      </a:r>
                      <a:endParaRPr lang="en-US" sz="1600" b="0" i="0" u="none" strike="noStrike" dirty="0">
                        <a:solidFill>
                          <a:srgbClr val="000000"/>
                        </a:solidFill>
                        <a:effectLst/>
                        <a:latin typeface="Calibri" panose="020F0502020204030204" pitchFamily="34" charset="0"/>
                      </a:endParaRPr>
                    </a:p>
                  </a:txBody>
                  <a:tcPr marL="4719" marR="4719" marT="4719" marB="0" anchor="b"/>
                </a:tc>
                <a:extLst>
                  <a:ext uri="{0D108BD9-81ED-4DB2-BD59-A6C34878D82A}">
                    <a16:rowId xmlns:a16="http://schemas.microsoft.com/office/drawing/2014/main" val="1208932307"/>
                  </a:ext>
                </a:extLst>
              </a:tr>
              <a:tr h="432897">
                <a:tc>
                  <a:txBody>
                    <a:bodyPr/>
                    <a:lstStyle/>
                    <a:p>
                      <a:pPr algn="l" fontAlgn="b"/>
                      <a:r>
                        <a:rPr lang="en-US" sz="1600" u="none" strike="noStrike">
                          <a:effectLst/>
                        </a:rPr>
                        <a:t>Child</a:t>
                      </a:r>
                      <a:endParaRPr lang="en-US" sz="1600" b="0" i="0" u="none" strike="noStrike">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a:effectLst/>
                        </a:rPr>
                        <a:t>3B</a:t>
                      </a:r>
                      <a:endParaRPr lang="en-US" sz="1600" b="0" i="0" u="none" strike="noStrike">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a:effectLst/>
                        </a:rPr>
                        <a:t>                          16 </a:t>
                      </a:r>
                      <a:endParaRPr lang="en-US" sz="1600" b="0" i="0" u="none" strike="noStrike">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a:effectLst/>
                        </a:rPr>
                        <a:t> MH High </a:t>
                      </a:r>
                      <a:endParaRPr lang="en-US" sz="1600" b="0" i="0" u="none" strike="noStrike">
                        <a:solidFill>
                          <a:srgbClr val="000000"/>
                        </a:solidFill>
                        <a:effectLst/>
                        <a:latin typeface="Calibri" panose="020F0502020204030204" pitchFamily="34" charset="0"/>
                      </a:endParaRPr>
                    </a:p>
                  </a:txBody>
                  <a:tcPr marL="4719" marR="4719" marT="4719" marB="0" anchor="b"/>
                </a:tc>
                <a:tc>
                  <a:txBody>
                    <a:bodyPr/>
                    <a:lstStyle/>
                    <a:p>
                      <a:pPr algn="r" fontAlgn="b"/>
                      <a:r>
                        <a:rPr lang="en-US" sz="1600" u="none" strike="noStrike" dirty="0">
                          <a:effectLst/>
                        </a:rPr>
                        <a:t>                                  63 </a:t>
                      </a:r>
                      <a:endParaRPr lang="en-US" sz="1600" b="0" i="0" u="none" strike="noStrike" dirty="0">
                        <a:solidFill>
                          <a:srgbClr val="000000"/>
                        </a:solidFill>
                        <a:effectLst/>
                        <a:latin typeface="Calibri" panose="020F0502020204030204" pitchFamily="34" charset="0"/>
                      </a:endParaRPr>
                    </a:p>
                  </a:txBody>
                  <a:tcPr marL="4719" marR="4719" marT="4719" marB="0" anchor="b"/>
                </a:tc>
                <a:extLst>
                  <a:ext uri="{0D108BD9-81ED-4DB2-BD59-A6C34878D82A}">
                    <a16:rowId xmlns:a16="http://schemas.microsoft.com/office/drawing/2014/main" val="3050931693"/>
                  </a:ext>
                </a:extLst>
              </a:tr>
              <a:tr h="499210">
                <a:tc>
                  <a:txBody>
                    <a:bodyPr/>
                    <a:lstStyle/>
                    <a:p>
                      <a:pPr algn="l" fontAlgn="b"/>
                      <a:r>
                        <a:rPr lang="en-US" sz="2000" u="none" strike="noStrike">
                          <a:effectLst/>
                        </a:rPr>
                        <a:t>Total </a:t>
                      </a:r>
                      <a:endParaRPr lang="en-US" sz="2000" b="0" i="0" u="none" strike="noStrike">
                        <a:solidFill>
                          <a:srgbClr val="000000"/>
                        </a:solidFill>
                        <a:effectLst/>
                        <a:latin typeface="Calibri" panose="020F0502020204030204" pitchFamily="34" charset="0"/>
                      </a:endParaRPr>
                    </a:p>
                  </a:txBody>
                  <a:tcPr marL="4719" marR="4719" marT="4719"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4719" marR="4719" marT="4719" marB="0" anchor="b"/>
                </a:tc>
                <a:tc>
                  <a:txBody>
                    <a:bodyPr/>
                    <a:lstStyle/>
                    <a:p>
                      <a:pPr algn="r" fontAlgn="b"/>
                      <a:r>
                        <a:rPr lang="en-US" sz="2000" u="none" strike="noStrike" dirty="0">
                          <a:effectLst/>
                        </a:rPr>
                        <a:t>574</a:t>
                      </a:r>
                      <a:endParaRPr lang="en-US" sz="2000" b="0" i="0" u="none" strike="noStrike" dirty="0">
                        <a:solidFill>
                          <a:srgbClr val="000000"/>
                        </a:solidFill>
                        <a:effectLst/>
                        <a:latin typeface="Calibri" panose="020F0502020204030204" pitchFamily="34" charset="0"/>
                      </a:endParaRPr>
                    </a:p>
                  </a:txBody>
                  <a:tcPr marL="4719" marR="4719" marT="4719"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4719" marR="4719" marT="4719" marB="0" anchor="b"/>
                </a:tc>
                <a:tc>
                  <a:txBody>
                    <a:bodyPr/>
                    <a:lstStyle/>
                    <a:p>
                      <a:pPr algn="r" fontAlgn="b"/>
                      <a:r>
                        <a:rPr lang="en-US" sz="2000" u="none" strike="noStrike" dirty="0">
                          <a:effectLst/>
                        </a:rPr>
                        <a:t>                                574 </a:t>
                      </a:r>
                      <a:endParaRPr lang="en-US" sz="2000" b="0" i="0" u="none" strike="noStrike" dirty="0">
                        <a:solidFill>
                          <a:srgbClr val="000000"/>
                        </a:solidFill>
                        <a:effectLst/>
                        <a:latin typeface="Calibri" panose="020F0502020204030204" pitchFamily="34" charset="0"/>
                      </a:endParaRPr>
                    </a:p>
                  </a:txBody>
                  <a:tcPr marL="4719" marR="4719" marT="4719" marB="0" anchor="b"/>
                </a:tc>
                <a:extLst>
                  <a:ext uri="{0D108BD9-81ED-4DB2-BD59-A6C34878D82A}">
                    <a16:rowId xmlns:a16="http://schemas.microsoft.com/office/drawing/2014/main" val="3133164530"/>
                  </a:ext>
                </a:extLst>
              </a:tr>
            </a:tbl>
          </a:graphicData>
        </a:graphic>
      </p:graphicFrame>
      <p:sp>
        <p:nvSpPr>
          <p:cNvPr id="2" name="Title 1">
            <a:extLst>
              <a:ext uri="{FF2B5EF4-FFF2-40B4-BE49-F238E27FC236}">
                <a16:creationId xmlns:a16="http://schemas.microsoft.com/office/drawing/2014/main" id="{C903143D-FFFC-4572-BE4E-5ABDEB726642}"/>
              </a:ext>
            </a:extLst>
          </p:cNvPr>
          <p:cNvSpPr>
            <a:spLocks noGrp="1"/>
          </p:cNvSpPr>
          <p:nvPr>
            <p:ph type="ctrTitle"/>
          </p:nvPr>
        </p:nvSpPr>
        <p:spPr>
          <a:xfrm>
            <a:off x="1348858" y="11534"/>
            <a:ext cx="8991600" cy="1645920"/>
          </a:xfrm>
        </p:spPr>
        <p:txBody>
          <a:bodyPr/>
          <a:lstStyle/>
          <a:p>
            <a:r>
              <a:rPr lang="en-US" dirty="0"/>
              <a:t>Agency c: </a:t>
            </a:r>
            <a:br>
              <a:rPr lang="en-US" dirty="0"/>
            </a:br>
            <a:r>
              <a:rPr lang="en-US" dirty="0"/>
              <a:t>changes to level of care </a:t>
            </a:r>
          </a:p>
        </p:txBody>
      </p:sp>
    </p:spTree>
    <p:extLst>
      <p:ext uri="{BB962C8B-B14F-4D97-AF65-F5344CB8AC3E}">
        <p14:creationId xmlns:p14="http://schemas.microsoft.com/office/powerpoint/2010/main" val="3042355887"/>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965198" y="2490283"/>
            <a:ext cx="5602383" cy="1877437"/>
          </a:xfrm>
        </p:spPr>
        <p:txBody>
          <a:bodyPr vert="horz" lIns="274320" tIns="182880" rIns="274320" bIns="182880" rtlCol="0" anchor="ctr" anchorCtr="1">
            <a:normAutofit/>
          </a:bodyPr>
          <a:lstStyle/>
          <a:p>
            <a:r>
              <a:rPr lang="en-US" sz="3500" kern="1200" cap="all" spc="200" baseline="0" dirty="0">
                <a:solidFill>
                  <a:srgbClr val="262626"/>
                </a:solidFill>
                <a:latin typeface="+mj-lt"/>
                <a:ea typeface="+mj-ea"/>
                <a:cs typeface="+mj-cs"/>
              </a:rPr>
              <a:t>Agency reports</a:t>
            </a:r>
          </a:p>
        </p:txBody>
      </p:sp>
    </p:spTree>
    <p:extLst>
      <p:ext uri="{BB962C8B-B14F-4D97-AF65-F5344CB8AC3E}">
        <p14:creationId xmlns:p14="http://schemas.microsoft.com/office/powerpoint/2010/main" val="162435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789D-FADA-4AB7-93F5-274222F6EC4E}"/>
              </a:ext>
            </a:extLst>
          </p:cNvPr>
          <p:cNvSpPr>
            <a:spLocks noGrp="1"/>
          </p:cNvSpPr>
          <p:nvPr>
            <p:ph type="title"/>
          </p:nvPr>
        </p:nvSpPr>
        <p:spPr/>
        <p:txBody>
          <a:bodyPr/>
          <a:lstStyle/>
          <a:p>
            <a:r>
              <a:rPr lang="en-US" dirty="0"/>
              <a:t>Agency level of care report (quarterly)</a:t>
            </a:r>
          </a:p>
        </p:txBody>
      </p:sp>
      <p:sp>
        <p:nvSpPr>
          <p:cNvPr id="4" name="Content Placeholder 3">
            <a:extLst>
              <a:ext uri="{FF2B5EF4-FFF2-40B4-BE49-F238E27FC236}">
                <a16:creationId xmlns:a16="http://schemas.microsoft.com/office/drawing/2014/main" id="{89B6BFDA-52E7-4FB4-95F6-8351580F55D2}"/>
              </a:ext>
            </a:extLst>
          </p:cNvPr>
          <p:cNvSpPr>
            <a:spLocks noGrp="1"/>
          </p:cNvSpPr>
          <p:nvPr>
            <p:ph idx="1"/>
          </p:nvPr>
        </p:nvSpPr>
        <p:spPr/>
        <p:txBody>
          <a:bodyPr>
            <a:normAutofit/>
          </a:bodyPr>
          <a:lstStyle/>
          <a:p>
            <a:r>
              <a:rPr lang="en-US" sz="2000" dirty="0"/>
              <a:t>Released on a quarterly basis when stratification is rerun </a:t>
            </a:r>
          </a:p>
          <a:p>
            <a:r>
              <a:rPr lang="en-US" sz="2000" dirty="0"/>
              <a:t>Assigned Level of Care, data elements of stratification, and Service Delivery Adherence information at the client level</a:t>
            </a:r>
          </a:p>
          <a:p>
            <a:pPr lvl="1"/>
            <a:r>
              <a:rPr lang="en-US" sz="2000" i="1" u="sng" dirty="0"/>
              <a:t>Does not </a:t>
            </a:r>
            <a:r>
              <a:rPr lang="en-US" sz="2000" dirty="0"/>
              <a:t>have payment information, but does have SDA for the most recent look-back period</a:t>
            </a:r>
          </a:p>
        </p:txBody>
      </p:sp>
    </p:spTree>
    <p:extLst>
      <p:ext uri="{BB962C8B-B14F-4D97-AF65-F5344CB8AC3E}">
        <p14:creationId xmlns:p14="http://schemas.microsoft.com/office/powerpoint/2010/main" val="286554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78095-020F-45DB-9B0F-A6A5F7D830B8}"/>
              </a:ext>
            </a:extLst>
          </p:cNvPr>
          <p:cNvSpPr>
            <a:spLocks noGrp="1"/>
          </p:cNvSpPr>
          <p:nvPr>
            <p:ph type="title"/>
          </p:nvPr>
        </p:nvSpPr>
        <p:spPr/>
        <p:txBody>
          <a:bodyPr/>
          <a:lstStyle/>
          <a:p>
            <a:r>
              <a:rPr lang="en-US" dirty="0"/>
              <a:t>monthly payment file</a:t>
            </a:r>
          </a:p>
        </p:txBody>
      </p:sp>
      <p:sp>
        <p:nvSpPr>
          <p:cNvPr id="4" name="Content Placeholder 3">
            <a:extLst>
              <a:ext uri="{FF2B5EF4-FFF2-40B4-BE49-F238E27FC236}">
                <a16:creationId xmlns:a16="http://schemas.microsoft.com/office/drawing/2014/main" id="{2C0C456D-5E99-4CD3-B3E8-0AABB8C342BE}"/>
              </a:ext>
            </a:extLst>
          </p:cNvPr>
          <p:cNvSpPr>
            <a:spLocks noGrp="1"/>
          </p:cNvSpPr>
          <p:nvPr>
            <p:ph idx="1"/>
          </p:nvPr>
        </p:nvSpPr>
        <p:spPr/>
        <p:txBody>
          <a:bodyPr>
            <a:normAutofit/>
          </a:bodyPr>
          <a:lstStyle/>
          <a:p>
            <a:r>
              <a:rPr lang="en-US" sz="2000" dirty="0"/>
              <a:t>Released around the 15</a:t>
            </a:r>
            <a:r>
              <a:rPr lang="en-US" sz="2000" baseline="30000" dirty="0"/>
              <a:t>th</a:t>
            </a:r>
            <a:r>
              <a:rPr lang="en-US" sz="2000" dirty="0"/>
              <a:t> of each month in the same manner it always has</a:t>
            </a:r>
          </a:p>
          <a:p>
            <a:r>
              <a:rPr lang="en-US" sz="2000" dirty="0"/>
              <a:t>Includes all the payment details associated with each client</a:t>
            </a:r>
          </a:p>
        </p:txBody>
      </p:sp>
    </p:spTree>
    <p:extLst>
      <p:ext uri="{BB962C8B-B14F-4D97-AF65-F5344CB8AC3E}">
        <p14:creationId xmlns:p14="http://schemas.microsoft.com/office/powerpoint/2010/main" val="2648025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965198" y="2490283"/>
            <a:ext cx="5602383" cy="1877437"/>
          </a:xfrm>
        </p:spPr>
        <p:txBody>
          <a:bodyPr vert="horz" lIns="274320" tIns="182880" rIns="274320" bIns="182880" rtlCol="0" anchor="ctr" anchorCtr="1">
            <a:normAutofit/>
          </a:bodyPr>
          <a:lstStyle/>
          <a:p>
            <a:r>
              <a:rPr lang="en-US" sz="3600" dirty="0"/>
              <a:t>Service Delivery Adherence and effect on payment</a:t>
            </a:r>
          </a:p>
        </p:txBody>
      </p:sp>
    </p:spTree>
    <p:extLst>
      <p:ext uri="{BB962C8B-B14F-4D97-AF65-F5344CB8AC3E}">
        <p14:creationId xmlns:p14="http://schemas.microsoft.com/office/powerpoint/2010/main" val="171439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Utilization hours</a:t>
            </a:r>
          </a:p>
        </p:txBody>
      </p:sp>
      <p:sp>
        <p:nvSpPr>
          <p:cNvPr id="3" name="Content Placeholder 2"/>
          <p:cNvSpPr>
            <a:spLocks noGrp="1"/>
          </p:cNvSpPr>
          <p:nvPr>
            <p:ph idx="1"/>
          </p:nvPr>
        </p:nvSpPr>
        <p:spPr>
          <a:xfrm>
            <a:off x="2231136" y="2493818"/>
            <a:ext cx="7729728" cy="3246209"/>
          </a:xfrm>
        </p:spPr>
        <p:txBody>
          <a:bodyPr>
            <a:normAutofit/>
          </a:bodyPr>
          <a:lstStyle/>
          <a:p>
            <a:r>
              <a:rPr lang="en-US" sz="2400" b="1" dirty="0">
                <a:solidFill>
                  <a:schemeClr val="tx1"/>
                </a:solidFill>
              </a:rPr>
              <a:t>Expected</a:t>
            </a:r>
            <a:r>
              <a:rPr lang="en-US" sz="2400" dirty="0">
                <a:solidFill>
                  <a:schemeClr val="tx1"/>
                </a:solidFill>
              </a:rPr>
              <a:t> utilization hours of Medicaid encounterable services are determined by assigned level of care per 30 days of benefit.</a:t>
            </a:r>
            <a:endParaRPr lang="en-US" sz="2400" dirty="0"/>
          </a:p>
          <a:p>
            <a:endParaRPr lang="en-US" dirty="0"/>
          </a:p>
          <a:p>
            <a:endParaRPr lang="en-US" dirty="0"/>
          </a:p>
          <a:p>
            <a:endParaRPr lang="en-US" dirty="0"/>
          </a:p>
        </p:txBody>
      </p:sp>
      <p:graphicFrame>
        <p:nvGraphicFramePr>
          <p:cNvPr id="12" name="Table 11">
            <a:extLst>
              <a:ext uri="{FF2B5EF4-FFF2-40B4-BE49-F238E27FC236}">
                <a16:creationId xmlns:a16="http://schemas.microsoft.com/office/drawing/2014/main" id="{B09A300F-80BA-44D3-84AA-01905D1E65BF}"/>
              </a:ext>
            </a:extLst>
          </p:cNvPr>
          <p:cNvGraphicFramePr>
            <a:graphicFrameLocks noGrp="1"/>
          </p:cNvGraphicFramePr>
          <p:nvPr>
            <p:extLst>
              <p:ext uri="{D42A27DB-BD31-4B8C-83A1-F6EECF244321}">
                <p14:modId xmlns:p14="http://schemas.microsoft.com/office/powerpoint/2010/main" val="1950795067"/>
              </p:ext>
            </p:extLst>
          </p:nvPr>
        </p:nvGraphicFramePr>
        <p:xfrm>
          <a:off x="1187115" y="4116922"/>
          <a:ext cx="10058400" cy="2285492"/>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73884230"/>
                    </a:ext>
                  </a:extLst>
                </a:gridCol>
                <a:gridCol w="5029200">
                  <a:extLst>
                    <a:ext uri="{9D8B030D-6E8A-4147-A177-3AD203B41FA5}">
                      <a16:colId xmlns:a16="http://schemas.microsoft.com/office/drawing/2014/main" val="3905586821"/>
                    </a:ext>
                  </a:extLst>
                </a:gridCol>
              </a:tblGrid>
              <a:tr h="571373">
                <a:tc>
                  <a:txBody>
                    <a:bodyPr/>
                    <a:lstStyle/>
                    <a:p>
                      <a:pPr algn="ctr"/>
                      <a:r>
                        <a:rPr lang="en-US" dirty="0">
                          <a:solidFill>
                            <a:schemeClr val="tx1"/>
                          </a:solidFill>
                        </a:rPr>
                        <a:t>LEVEL OF CARE (ADULT/PEDS)</a:t>
                      </a:r>
                    </a:p>
                  </a:txBody>
                  <a:tcPr/>
                </a:tc>
                <a:tc>
                  <a:txBody>
                    <a:bodyPr/>
                    <a:lstStyle/>
                    <a:p>
                      <a:pPr algn="ctr"/>
                      <a:r>
                        <a:rPr lang="en-US" dirty="0">
                          <a:solidFill>
                            <a:schemeClr val="tx1"/>
                          </a:solidFill>
                        </a:rPr>
                        <a:t>UTILIZATION HOURS/MONTH</a:t>
                      </a:r>
                    </a:p>
                  </a:txBody>
                  <a:tcPr/>
                </a:tc>
                <a:extLst>
                  <a:ext uri="{0D108BD9-81ED-4DB2-BD59-A6C34878D82A}">
                    <a16:rowId xmlns:a16="http://schemas.microsoft.com/office/drawing/2014/main" val="2318116456"/>
                  </a:ext>
                </a:extLst>
              </a:tr>
              <a:tr h="571373">
                <a:tc>
                  <a:txBody>
                    <a:bodyPr/>
                    <a:lstStyle/>
                    <a:p>
                      <a:pPr algn="ctr"/>
                      <a:r>
                        <a:rPr lang="en-US" sz="2000" b="1" dirty="0"/>
                        <a:t>High</a:t>
                      </a:r>
                    </a:p>
                  </a:txBody>
                  <a:tcPr/>
                </a:tc>
                <a:tc>
                  <a:txBody>
                    <a:bodyPr/>
                    <a:lstStyle/>
                    <a:p>
                      <a:pPr algn="ctr"/>
                      <a:r>
                        <a:rPr lang="en-US" sz="2000" b="1" dirty="0"/>
                        <a:t>7.0</a:t>
                      </a:r>
                      <a:r>
                        <a:rPr lang="en-US" sz="2000" b="0" dirty="0"/>
                        <a:t> (</a:t>
                      </a:r>
                      <a:r>
                        <a:rPr lang="en-US" sz="2000" b="0" i="1" dirty="0"/>
                        <a:t>prev. 7.5</a:t>
                      </a:r>
                      <a:r>
                        <a:rPr lang="en-US" sz="2000" b="0" dirty="0"/>
                        <a:t>)</a:t>
                      </a:r>
                    </a:p>
                  </a:txBody>
                  <a:tcPr/>
                </a:tc>
                <a:extLst>
                  <a:ext uri="{0D108BD9-81ED-4DB2-BD59-A6C34878D82A}">
                    <a16:rowId xmlns:a16="http://schemas.microsoft.com/office/drawing/2014/main" val="2201683038"/>
                  </a:ext>
                </a:extLst>
              </a:tr>
              <a:tr h="571373">
                <a:tc>
                  <a:txBody>
                    <a:bodyPr/>
                    <a:lstStyle/>
                    <a:p>
                      <a:pPr algn="ctr"/>
                      <a:r>
                        <a:rPr lang="en-US" sz="2000" b="1" dirty="0"/>
                        <a:t>Medium</a:t>
                      </a:r>
                    </a:p>
                  </a:txBody>
                  <a:tcPr/>
                </a:tc>
                <a:tc>
                  <a:txBody>
                    <a:bodyPr/>
                    <a:lstStyle/>
                    <a:p>
                      <a:pPr algn="ctr"/>
                      <a:r>
                        <a:rPr lang="en-US" sz="2000" b="1" dirty="0"/>
                        <a:t>2.5</a:t>
                      </a:r>
                      <a:r>
                        <a:rPr lang="en-US" sz="2000" b="0" dirty="0"/>
                        <a:t> (</a:t>
                      </a:r>
                      <a:r>
                        <a:rPr lang="en-US" sz="2000" b="0" i="1" dirty="0"/>
                        <a:t>matches</a:t>
                      </a:r>
                      <a:r>
                        <a:rPr lang="en-US" sz="2000" b="0" i="1" baseline="0" dirty="0"/>
                        <a:t> previous</a:t>
                      </a:r>
                      <a:r>
                        <a:rPr lang="en-US" sz="2000" b="0" dirty="0"/>
                        <a:t>)</a:t>
                      </a:r>
                    </a:p>
                  </a:txBody>
                  <a:tcPr/>
                </a:tc>
                <a:extLst>
                  <a:ext uri="{0D108BD9-81ED-4DB2-BD59-A6C34878D82A}">
                    <a16:rowId xmlns:a16="http://schemas.microsoft.com/office/drawing/2014/main" val="839792422"/>
                  </a:ext>
                </a:extLst>
              </a:tr>
              <a:tr h="571373">
                <a:tc>
                  <a:txBody>
                    <a:bodyPr/>
                    <a:lstStyle/>
                    <a:p>
                      <a:pPr algn="ctr"/>
                      <a:r>
                        <a:rPr lang="en-US" sz="2000" b="1" dirty="0"/>
                        <a:t>Low</a:t>
                      </a:r>
                    </a:p>
                  </a:txBody>
                  <a:tcPr/>
                </a:tc>
                <a:tc>
                  <a:txBody>
                    <a:bodyPr/>
                    <a:lstStyle/>
                    <a:p>
                      <a:pPr algn="ctr"/>
                      <a:r>
                        <a:rPr lang="en-US" sz="2000" b="1" dirty="0"/>
                        <a:t>1.5</a:t>
                      </a:r>
                      <a:r>
                        <a:rPr lang="en-US" sz="2000" b="0" dirty="0"/>
                        <a:t> (</a:t>
                      </a:r>
                      <a:r>
                        <a:rPr lang="en-US" sz="2000" b="0" i="1" dirty="0"/>
                        <a:t>prev. 1.25</a:t>
                      </a:r>
                      <a:r>
                        <a:rPr lang="en-US" sz="2000" b="0" dirty="0"/>
                        <a:t>)</a:t>
                      </a:r>
                    </a:p>
                  </a:txBody>
                  <a:tcPr/>
                </a:tc>
                <a:extLst>
                  <a:ext uri="{0D108BD9-81ED-4DB2-BD59-A6C34878D82A}">
                    <a16:rowId xmlns:a16="http://schemas.microsoft.com/office/drawing/2014/main" val="3572392245"/>
                  </a:ext>
                </a:extLst>
              </a:tr>
            </a:tbl>
          </a:graphicData>
        </a:graphic>
      </p:graphicFrame>
    </p:spTree>
    <p:extLst>
      <p:ext uri="{BB962C8B-B14F-4D97-AF65-F5344CB8AC3E}">
        <p14:creationId xmlns:p14="http://schemas.microsoft.com/office/powerpoint/2010/main" val="1963123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Sda</a:t>
            </a:r>
            <a:r>
              <a:rPr lang="en-US" dirty="0"/>
              <a:t> look-back period</a:t>
            </a:r>
          </a:p>
        </p:txBody>
      </p:sp>
      <p:sp>
        <p:nvSpPr>
          <p:cNvPr id="3" name="Content Placeholder 2"/>
          <p:cNvSpPr>
            <a:spLocks noGrp="1"/>
          </p:cNvSpPr>
          <p:nvPr>
            <p:ph idx="1"/>
          </p:nvPr>
        </p:nvSpPr>
        <p:spPr/>
        <p:txBody>
          <a:bodyPr>
            <a:normAutofit fontScale="92500" lnSpcReduction="10000"/>
          </a:bodyPr>
          <a:lstStyle/>
          <a:p>
            <a:pPr marL="0" indent="0">
              <a:buNone/>
            </a:pPr>
            <a:r>
              <a:rPr lang="en-US" sz="2400" dirty="0"/>
              <a:t>Payment will be based on the providers “adherence” to the target hours for service delivery that occurred during the three-month period prior to the month before the quarter began. </a:t>
            </a:r>
          </a:p>
          <a:p>
            <a:pPr marL="0" indent="0">
              <a:buNone/>
            </a:pPr>
            <a:r>
              <a:rPr lang="en-US" sz="2400" b="1" dirty="0"/>
              <a:t>For example:</a:t>
            </a:r>
          </a:p>
          <a:p>
            <a:pPr marL="0" indent="0">
              <a:buNone/>
            </a:pPr>
            <a:r>
              <a:rPr lang="en-US" sz="2400" dirty="0"/>
              <a:t>Payments for October through December will be adjusted based on services provided in June, July and August. </a:t>
            </a:r>
          </a:p>
          <a:p>
            <a:pPr marL="0" indent="0">
              <a:buNone/>
            </a:pPr>
            <a:r>
              <a:rPr lang="en-US" sz="2400" dirty="0"/>
              <a:t>Payments for January through March will be adjusted based on services </a:t>
            </a:r>
            <a:r>
              <a:rPr lang="en-US" sz="2400"/>
              <a:t>provided in </a:t>
            </a:r>
            <a:r>
              <a:rPr lang="en-US" sz="2400" dirty="0"/>
              <a:t>September, October and November. </a:t>
            </a:r>
          </a:p>
        </p:txBody>
      </p:sp>
    </p:spTree>
    <p:extLst>
      <p:ext uri="{BB962C8B-B14F-4D97-AF65-F5344CB8AC3E}">
        <p14:creationId xmlns:p14="http://schemas.microsoft.com/office/powerpoint/2010/main" val="1168753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640" y="254373"/>
            <a:ext cx="7729728" cy="863600"/>
          </a:xfrm>
        </p:spPr>
        <p:txBody>
          <a:bodyPr>
            <a:normAutofit fontScale="90000"/>
          </a:bodyPr>
          <a:lstStyle/>
          <a:p>
            <a:r>
              <a:rPr lang="en-US" dirty="0" err="1"/>
              <a:t>Sda</a:t>
            </a:r>
            <a:r>
              <a:rPr lang="en-US" dirty="0"/>
              <a:t> payment multipliers:</a:t>
            </a:r>
            <a:br>
              <a:rPr lang="en-US" dirty="0"/>
            </a:br>
            <a:r>
              <a:rPr lang="en-US" dirty="0"/>
              <a:t>How SDA affects payment</a:t>
            </a:r>
          </a:p>
        </p:txBody>
      </p:sp>
      <p:sp>
        <p:nvSpPr>
          <p:cNvPr id="3" name="Content Placeholder 2"/>
          <p:cNvSpPr>
            <a:spLocks noGrp="1"/>
          </p:cNvSpPr>
          <p:nvPr>
            <p:ph idx="1"/>
          </p:nvPr>
        </p:nvSpPr>
        <p:spPr/>
        <p:txBody>
          <a:bodyPr/>
          <a:lstStyle/>
          <a:p>
            <a:endParaRPr lang="en-US" dirty="0"/>
          </a:p>
        </p:txBody>
      </p:sp>
      <p:graphicFrame>
        <p:nvGraphicFramePr>
          <p:cNvPr id="4" name="Table 5">
            <a:extLst>
              <a:ext uri="{FF2B5EF4-FFF2-40B4-BE49-F238E27FC236}">
                <a16:creationId xmlns:a16="http://schemas.microsoft.com/office/drawing/2014/main" id="{1CAEC1D9-1AB7-4B9B-BFB9-1C800E7DF28E}"/>
              </a:ext>
            </a:extLst>
          </p:cNvPr>
          <p:cNvGraphicFramePr>
            <a:graphicFrameLocks/>
          </p:cNvGraphicFramePr>
          <p:nvPr>
            <p:extLst>
              <p:ext uri="{D42A27DB-BD31-4B8C-83A1-F6EECF244321}">
                <p14:modId xmlns:p14="http://schemas.microsoft.com/office/powerpoint/2010/main" val="1114156348"/>
              </p:ext>
            </p:extLst>
          </p:nvPr>
        </p:nvGraphicFramePr>
        <p:xfrm>
          <a:off x="1483544" y="1302710"/>
          <a:ext cx="9509920" cy="5414551"/>
        </p:xfrm>
        <a:graphic>
          <a:graphicData uri="http://schemas.openxmlformats.org/drawingml/2006/table">
            <a:tbl>
              <a:tblPr firstRow="1" bandRow="1">
                <a:tableStyleId>{5C22544A-7EE6-4342-B048-85BDC9FD1C3A}</a:tableStyleId>
              </a:tblPr>
              <a:tblGrid>
                <a:gridCol w="4754960">
                  <a:extLst>
                    <a:ext uri="{9D8B030D-6E8A-4147-A177-3AD203B41FA5}">
                      <a16:colId xmlns:a16="http://schemas.microsoft.com/office/drawing/2014/main" val="2082443301"/>
                    </a:ext>
                  </a:extLst>
                </a:gridCol>
                <a:gridCol w="4754960">
                  <a:extLst>
                    <a:ext uri="{9D8B030D-6E8A-4147-A177-3AD203B41FA5}">
                      <a16:colId xmlns:a16="http://schemas.microsoft.com/office/drawing/2014/main" val="729462160"/>
                    </a:ext>
                  </a:extLst>
                </a:gridCol>
              </a:tblGrid>
              <a:tr h="321430">
                <a:tc>
                  <a:txBody>
                    <a:bodyPr/>
                    <a:lstStyle/>
                    <a:p>
                      <a:pPr algn="ctr"/>
                      <a:r>
                        <a:rPr lang="en-US" sz="1400" dirty="0">
                          <a:solidFill>
                            <a:schemeClr val="tx1"/>
                          </a:solidFill>
                        </a:rPr>
                        <a:t>If SDA is &gt;=</a:t>
                      </a:r>
                    </a:p>
                  </a:txBody>
                  <a:tcPr/>
                </a:tc>
                <a:tc>
                  <a:txBody>
                    <a:bodyPr/>
                    <a:lstStyle/>
                    <a:p>
                      <a:pPr algn="ctr"/>
                      <a:r>
                        <a:rPr lang="en-US" sz="1400" dirty="0">
                          <a:solidFill>
                            <a:schemeClr val="tx1"/>
                          </a:solidFill>
                        </a:rPr>
                        <a:t>Payment Multiplier</a:t>
                      </a:r>
                    </a:p>
                  </a:txBody>
                  <a:tcPr/>
                </a:tc>
                <a:extLst>
                  <a:ext uri="{0D108BD9-81ED-4DB2-BD59-A6C34878D82A}">
                    <a16:rowId xmlns:a16="http://schemas.microsoft.com/office/drawing/2014/main" val="3703652223"/>
                  </a:ext>
                </a:extLst>
              </a:tr>
              <a:tr h="268059">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965366822"/>
                  </a:ext>
                </a:extLst>
              </a:tr>
              <a:tr h="268059">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585659793"/>
                  </a:ext>
                </a:extLst>
              </a:tr>
              <a:tr h="268059">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842670143"/>
                  </a:ext>
                </a:extLst>
              </a:tr>
              <a:tr h="268059">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701677273"/>
                  </a:ext>
                </a:extLst>
              </a:tr>
              <a:tr h="268059">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492265563"/>
                  </a:ext>
                </a:extLst>
              </a:tr>
              <a:tr h="268059">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673435803"/>
                  </a:ext>
                </a:extLst>
              </a:tr>
              <a:tr h="268059">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210886505"/>
                  </a:ext>
                </a:extLst>
              </a:tr>
              <a:tr h="268059">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502327630"/>
                  </a:ext>
                </a:extLst>
              </a:tr>
              <a:tr h="268059">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845527283"/>
                  </a:ext>
                </a:extLst>
              </a:tr>
              <a:tr h="268059">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34271472"/>
                  </a:ext>
                </a:extLst>
              </a:tr>
              <a:tr h="268059">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953717773"/>
                  </a:ext>
                </a:extLst>
              </a:tr>
              <a:tr h="268059">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821762267"/>
                  </a:ext>
                </a:extLst>
              </a:tr>
              <a:tr h="268059">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051270040"/>
                  </a:ext>
                </a:extLst>
              </a:tr>
              <a:tr h="268059">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629801470"/>
                  </a:ext>
                </a:extLst>
              </a:tr>
              <a:tr h="268059">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nchor="b"/>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105%</a:t>
                      </a:r>
                    </a:p>
                  </a:txBody>
                  <a:tcPr marL="68580" marR="68580" marT="0" marB="0" anchor="b"/>
                </a:tc>
                <a:extLst>
                  <a:ext uri="{0D108BD9-81ED-4DB2-BD59-A6C34878D82A}">
                    <a16:rowId xmlns:a16="http://schemas.microsoft.com/office/drawing/2014/main" val="163311426"/>
                  </a:ext>
                </a:extLst>
              </a:tr>
              <a:tr h="268059">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105%</a:t>
                      </a:r>
                    </a:p>
                  </a:txBody>
                  <a:tcPr marL="68580" marR="68580" marT="0" marB="0" anchor="b"/>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110%</a:t>
                      </a:r>
                    </a:p>
                  </a:txBody>
                  <a:tcPr marL="68580" marR="68580" marT="0" marB="0" anchor="b"/>
                </a:tc>
                <a:extLst>
                  <a:ext uri="{0D108BD9-81ED-4DB2-BD59-A6C34878D82A}">
                    <a16:rowId xmlns:a16="http://schemas.microsoft.com/office/drawing/2014/main" val="531440949"/>
                  </a:ext>
                </a:extLst>
              </a:tr>
              <a:tr h="268059">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110</a:t>
                      </a:r>
                      <a:r>
                        <a:rPr lang="en-US" sz="1600" baseline="0" dirty="0">
                          <a:effectLst/>
                          <a:latin typeface="Calibri" panose="020F0502020204030204" pitchFamily="34"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115%</a:t>
                      </a:r>
                    </a:p>
                  </a:txBody>
                  <a:tcPr marL="68580" marR="68580" marT="0" marB="0" anchor="b"/>
                </a:tc>
                <a:extLst>
                  <a:ext uri="{0D108BD9-81ED-4DB2-BD59-A6C34878D82A}">
                    <a16:rowId xmlns:a16="http://schemas.microsoft.com/office/drawing/2014/main" val="3850790221"/>
                  </a:ext>
                </a:extLst>
              </a:tr>
              <a:tr h="268059">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115%</a:t>
                      </a:r>
                    </a:p>
                  </a:txBody>
                  <a:tcPr marL="68580" marR="68580" marT="0" marB="0" anchor="b"/>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120%</a:t>
                      </a:r>
                    </a:p>
                  </a:txBody>
                  <a:tcPr marL="68580" marR="68580" marT="0" marB="0" anchor="b"/>
                </a:tc>
                <a:extLst>
                  <a:ext uri="{0D108BD9-81ED-4DB2-BD59-A6C34878D82A}">
                    <a16:rowId xmlns:a16="http://schemas.microsoft.com/office/drawing/2014/main" val="157754481"/>
                  </a:ext>
                </a:extLst>
              </a:tr>
              <a:tr h="268059">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120%</a:t>
                      </a:r>
                    </a:p>
                  </a:txBody>
                  <a:tcPr marL="68580" marR="68580" marT="0" marB="0" anchor="b"/>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125%</a:t>
                      </a:r>
                    </a:p>
                  </a:txBody>
                  <a:tcPr marL="68580" marR="68580" marT="0" marB="0" anchor="b"/>
                </a:tc>
                <a:extLst>
                  <a:ext uri="{0D108BD9-81ED-4DB2-BD59-A6C34878D82A}">
                    <a16:rowId xmlns:a16="http://schemas.microsoft.com/office/drawing/2014/main" val="742669646"/>
                  </a:ext>
                </a:extLst>
              </a:tr>
            </a:tbl>
          </a:graphicData>
        </a:graphic>
      </p:graphicFrame>
    </p:spTree>
    <p:extLst>
      <p:ext uri="{BB962C8B-B14F-4D97-AF65-F5344CB8AC3E}">
        <p14:creationId xmlns:p14="http://schemas.microsoft.com/office/powerpoint/2010/main" val="957426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8712356" y="2672862"/>
            <a:ext cx="3315521" cy="23739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66305" y="490127"/>
            <a:ext cx="7729728" cy="1188720"/>
          </a:xfrm>
        </p:spPr>
        <p:txBody>
          <a:bodyPr/>
          <a:lstStyle/>
          <a:p>
            <a:r>
              <a:rPr lang="en-US" dirty="0"/>
              <a:t>SDA (</a:t>
            </a:r>
            <a:r>
              <a:rPr lang="en-US" dirty="0" err="1"/>
              <a:t>cont</a:t>
            </a:r>
            <a:r>
              <a:rPr lang="en-US" dirty="0"/>
              <a:t>)</a:t>
            </a:r>
          </a:p>
        </p:txBody>
      </p:sp>
      <p:sp>
        <p:nvSpPr>
          <p:cNvPr id="3" name="Content Placeholder 2"/>
          <p:cNvSpPr>
            <a:spLocks noGrp="1"/>
          </p:cNvSpPr>
          <p:nvPr>
            <p:ph idx="1"/>
          </p:nvPr>
        </p:nvSpPr>
        <p:spPr>
          <a:xfrm>
            <a:off x="754028" y="2672862"/>
            <a:ext cx="7729728" cy="3055586"/>
          </a:xfrm>
        </p:spPr>
        <p:txBody>
          <a:bodyPr>
            <a:normAutofit/>
          </a:bodyPr>
          <a:lstStyle/>
          <a:p>
            <a:r>
              <a:rPr lang="en-US" sz="2000" dirty="0"/>
              <a:t>Prospective payment will be adjusted based on the calculated SDA each month</a:t>
            </a:r>
          </a:p>
          <a:p>
            <a:r>
              <a:rPr lang="en-US" sz="2000" dirty="0"/>
              <a:t>SDA Payment adjustment can be over 100% if client received more services than was requested (see table)</a:t>
            </a:r>
          </a:p>
          <a:p>
            <a:r>
              <a:rPr lang="en-US" sz="2000" dirty="0"/>
              <a:t>Suspended periods are counted towards SDA calculations</a:t>
            </a:r>
          </a:p>
          <a:p>
            <a:r>
              <a:rPr lang="en-US" sz="2000" dirty="0"/>
              <a:t>If a client had &gt;1 authorization active during the SDA look-back period, data from both authorizations will be used</a:t>
            </a:r>
          </a:p>
          <a:p>
            <a:endParaRPr lang="en-US" dirty="0"/>
          </a:p>
        </p:txBody>
      </p:sp>
      <p:sp>
        <p:nvSpPr>
          <p:cNvPr id="4" name="TextBox 3"/>
          <p:cNvSpPr txBox="1"/>
          <p:nvPr/>
        </p:nvSpPr>
        <p:spPr>
          <a:xfrm>
            <a:off x="8985738" y="3094892"/>
            <a:ext cx="2813539" cy="1477328"/>
          </a:xfrm>
          <a:prstGeom prst="rect">
            <a:avLst/>
          </a:prstGeom>
          <a:noFill/>
        </p:spPr>
        <p:txBody>
          <a:bodyPr wrap="square" rtlCol="0">
            <a:spAutoFit/>
          </a:bodyPr>
          <a:lstStyle/>
          <a:p>
            <a:pPr algn="ctr"/>
            <a:r>
              <a:rPr lang="en-US" dirty="0"/>
              <a:t>If you are able to run internal service utilization, you may be able to predict/forecast changes in payment.</a:t>
            </a:r>
          </a:p>
        </p:txBody>
      </p:sp>
    </p:spTree>
    <p:extLst>
      <p:ext uri="{BB962C8B-B14F-4D97-AF65-F5344CB8AC3E}">
        <p14:creationId xmlns:p14="http://schemas.microsoft.com/office/powerpoint/2010/main" val="3250586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B7090-128A-42F0-A064-9094EDC28FF4}"/>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9F8E2059-2E11-49B5-9408-3DB45D7CF20B}"/>
              </a:ext>
            </a:extLst>
          </p:cNvPr>
          <p:cNvSpPr>
            <a:spLocks noGrp="1"/>
          </p:cNvSpPr>
          <p:nvPr>
            <p:ph idx="1"/>
          </p:nvPr>
        </p:nvSpPr>
        <p:spPr/>
        <p:txBody>
          <a:bodyPr>
            <a:normAutofit lnSpcReduction="10000"/>
          </a:bodyPr>
          <a:lstStyle/>
          <a:p>
            <a:pPr marL="0" indent="0">
              <a:buNone/>
            </a:pPr>
            <a:r>
              <a:rPr lang="en-US" sz="2000" dirty="0"/>
              <a:t>This training will provide an overview of the issues and changes related to the new KCICN payment system that financial officers may experience: </a:t>
            </a:r>
          </a:p>
          <a:p>
            <a:r>
              <a:rPr lang="en-US" sz="2000" dirty="0"/>
              <a:t>Population Health Stratification Tool</a:t>
            </a:r>
          </a:p>
          <a:p>
            <a:r>
              <a:rPr lang="en-US" sz="2000" dirty="0"/>
              <a:t>Agency Reports:  How to read them and what they mean</a:t>
            </a:r>
          </a:p>
          <a:p>
            <a:r>
              <a:rPr lang="en-US" sz="2000" dirty="0"/>
              <a:t>Service Delivery Adherence and effect on payment</a:t>
            </a:r>
          </a:p>
          <a:p>
            <a:r>
              <a:rPr lang="en-US" sz="2000" dirty="0"/>
              <a:t>Cultural and Language Differentials</a:t>
            </a:r>
          </a:p>
          <a:p>
            <a:r>
              <a:rPr lang="en-US" sz="2000" dirty="0"/>
              <a:t>Financial considerations</a:t>
            </a:r>
          </a:p>
          <a:p>
            <a:endParaRPr lang="en-US" sz="2000" dirty="0"/>
          </a:p>
          <a:p>
            <a:pPr marL="0" indent="0">
              <a:buNone/>
            </a:pPr>
            <a:endParaRPr lang="en-US" dirty="0"/>
          </a:p>
        </p:txBody>
      </p:sp>
    </p:spTree>
    <p:extLst>
      <p:ext uri="{BB962C8B-B14F-4D97-AF65-F5344CB8AC3E}">
        <p14:creationId xmlns:p14="http://schemas.microsoft.com/office/powerpoint/2010/main" val="2013514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Exceptions to normal SDA process</a:t>
            </a:r>
          </a:p>
        </p:txBody>
      </p:sp>
      <p:sp>
        <p:nvSpPr>
          <p:cNvPr id="3" name="Content Placeholder 2"/>
          <p:cNvSpPr>
            <a:spLocks noGrp="1"/>
          </p:cNvSpPr>
          <p:nvPr>
            <p:ph idx="1"/>
          </p:nvPr>
        </p:nvSpPr>
        <p:spPr/>
        <p:txBody>
          <a:bodyPr>
            <a:normAutofit lnSpcReduction="10000"/>
          </a:bodyPr>
          <a:lstStyle/>
          <a:p>
            <a:r>
              <a:rPr lang="en-US" sz="2000" dirty="0"/>
              <a:t>There are situations where SDA cannot be calculated or where it would be inappropriate to adjust payment for SDA</a:t>
            </a:r>
          </a:p>
          <a:p>
            <a:r>
              <a:rPr lang="en-US" sz="2000" dirty="0"/>
              <a:t>Because of this, the following exceptions to the SDA calculation will apply:</a:t>
            </a:r>
          </a:p>
          <a:p>
            <a:pPr lvl="1"/>
            <a:r>
              <a:rPr lang="en-US" sz="2000" dirty="0"/>
              <a:t>Client LOC changes between quarters: pay at 100% for the new quarter</a:t>
            </a:r>
          </a:p>
          <a:p>
            <a:pPr lvl="1"/>
            <a:r>
              <a:rPr lang="en-US" sz="2000" dirty="0"/>
              <a:t>(UPDATED) Client had less than one calendar month of enrollment during the SDA look-back period (new benefit): pay 100% (was 14 days)</a:t>
            </a:r>
          </a:p>
          <a:p>
            <a:endParaRPr lang="en-US" dirty="0"/>
          </a:p>
        </p:txBody>
      </p:sp>
    </p:spTree>
    <p:extLst>
      <p:ext uri="{BB962C8B-B14F-4D97-AF65-F5344CB8AC3E}">
        <p14:creationId xmlns:p14="http://schemas.microsoft.com/office/powerpoint/2010/main" val="2826461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965198" y="2490283"/>
            <a:ext cx="7360655" cy="1877437"/>
          </a:xfrm>
        </p:spPr>
        <p:txBody>
          <a:bodyPr vert="horz" lIns="274320" tIns="182880" rIns="274320" bIns="182880" rtlCol="0" anchor="ctr" anchorCtr="1">
            <a:normAutofit/>
          </a:bodyPr>
          <a:lstStyle/>
          <a:p>
            <a:r>
              <a:rPr lang="en-US" sz="3600" dirty="0"/>
              <a:t>Cultural and Language Differential</a:t>
            </a:r>
          </a:p>
        </p:txBody>
      </p:sp>
    </p:spTree>
    <p:extLst>
      <p:ext uri="{BB962C8B-B14F-4D97-AF65-F5344CB8AC3E}">
        <p14:creationId xmlns:p14="http://schemas.microsoft.com/office/powerpoint/2010/main" val="211543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Provider payment model</a:t>
            </a:r>
          </a:p>
        </p:txBody>
      </p:sp>
      <p:sp>
        <p:nvSpPr>
          <p:cNvPr id="3" name="Content Placeholder 2"/>
          <p:cNvSpPr>
            <a:spLocks noGrp="1"/>
          </p:cNvSpPr>
          <p:nvPr>
            <p:ph idx="1"/>
          </p:nvPr>
        </p:nvSpPr>
        <p:spPr/>
        <p:txBody>
          <a:bodyPr/>
          <a:lstStyle/>
          <a:p>
            <a:endParaRPr lang="en-US"/>
          </a:p>
        </p:txBody>
      </p:sp>
      <p:graphicFrame>
        <p:nvGraphicFramePr>
          <p:cNvPr id="4" name="Content Placeholder 6">
            <a:extLst>
              <a:ext uri="{FF2B5EF4-FFF2-40B4-BE49-F238E27FC236}">
                <a16:creationId xmlns:a16="http://schemas.microsoft.com/office/drawing/2014/main" id="{1E2A454D-CE2B-4646-A3C6-3CD710D3246E}"/>
              </a:ext>
            </a:extLst>
          </p:cNvPr>
          <p:cNvGraphicFramePr>
            <a:graphicFrameLocks/>
          </p:cNvGraphicFramePr>
          <p:nvPr>
            <p:extLst>
              <p:ext uri="{D42A27DB-BD31-4B8C-83A1-F6EECF244321}">
                <p14:modId xmlns:p14="http://schemas.microsoft.com/office/powerpoint/2010/main" val="3016103407"/>
              </p:ext>
            </p:extLst>
          </p:nvPr>
        </p:nvGraphicFramePr>
        <p:xfrm>
          <a:off x="1122948" y="2410691"/>
          <a:ext cx="9946104" cy="3962794"/>
        </p:xfrm>
        <a:graphic>
          <a:graphicData uri="http://schemas.openxmlformats.org/drawingml/2006/table">
            <a:tbl>
              <a:tblPr firstRow="1" bandRow="1">
                <a:tableStyleId>{2D5ABB26-0587-4C30-8999-92F81FD0307C}</a:tableStyleId>
              </a:tblPr>
              <a:tblGrid>
                <a:gridCol w="3291472">
                  <a:extLst>
                    <a:ext uri="{9D8B030D-6E8A-4147-A177-3AD203B41FA5}">
                      <a16:colId xmlns:a16="http://schemas.microsoft.com/office/drawing/2014/main" val="3535911188"/>
                    </a:ext>
                  </a:extLst>
                </a:gridCol>
                <a:gridCol w="535841">
                  <a:extLst>
                    <a:ext uri="{9D8B030D-6E8A-4147-A177-3AD203B41FA5}">
                      <a16:colId xmlns:a16="http://schemas.microsoft.com/office/drawing/2014/main" val="811868477"/>
                    </a:ext>
                  </a:extLst>
                </a:gridCol>
                <a:gridCol w="6118791">
                  <a:extLst>
                    <a:ext uri="{9D8B030D-6E8A-4147-A177-3AD203B41FA5}">
                      <a16:colId xmlns:a16="http://schemas.microsoft.com/office/drawing/2014/main" val="2144690686"/>
                    </a:ext>
                  </a:extLst>
                </a:gridCol>
              </a:tblGrid>
              <a:tr h="801585">
                <a:tc rowSpan="3">
                  <a:txBody>
                    <a:bodyPr/>
                    <a:lstStyle/>
                    <a:p>
                      <a:pPr lvl="1" algn="l"/>
                      <a:r>
                        <a:rPr lang="en-US" dirty="0">
                          <a:solidFill>
                            <a:schemeClr val="tx1"/>
                          </a:solidFill>
                        </a:rPr>
                        <a:t>Individual Rate Calculation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solidFill>
                          <a:schemeClr val="accent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indent="0">
                        <a:buNone/>
                      </a:pPr>
                      <a:r>
                        <a:rPr lang="en-US" b="1" i="1" dirty="0">
                          <a:solidFill>
                            <a:schemeClr val="accent1">
                              <a:lumMod val="75000"/>
                            </a:schemeClr>
                          </a:solidFill>
                        </a:rPr>
                        <a:t>Population Health Stratification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874175553"/>
                  </a:ext>
                </a:extLst>
              </a:tr>
              <a:tr h="679958">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a:solidFill>
                            <a:schemeClr val="accent1">
                              <a:lumMod val="75000"/>
                            </a:schemeClr>
                          </a:solidFill>
                        </a:rPr>
                        <a:t>+</a:t>
                      </a:r>
                      <a:endParaRPr lang="en-US" b="1" dirty="0">
                        <a:solidFill>
                          <a:schemeClr val="accent1">
                            <a:lumMod val="75000"/>
                          </a:schemeClr>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b="1" i="1" dirty="0">
                          <a:solidFill>
                            <a:schemeClr val="accent1">
                              <a:lumMod val="75000"/>
                            </a:schemeClr>
                          </a:solidFill>
                        </a:rPr>
                        <a:t>Culture and Language Differential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679090780"/>
                  </a:ext>
                </a:extLst>
              </a:tr>
              <a:tr h="679958">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a:solidFill>
                            <a:schemeClr val="accent1">
                              <a:lumMod val="75000"/>
                            </a:schemeClr>
                          </a:solidFill>
                        </a:rPr>
                        <a:t>x</a:t>
                      </a:r>
                      <a:endParaRPr lang="en-US" b="1" dirty="0">
                        <a:solidFill>
                          <a:schemeClr val="accent1">
                            <a:lumMod val="75000"/>
                          </a:schemeClr>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b="1" i="1" dirty="0">
                          <a:solidFill>
                            <a:schemeClr val="accent1">
                              <a:lumMod val="75000"/>
                            </a:schemeClr>
                          </a:solidFill>
                        </a:rPr>
                        <a:t>Service Delivery Adherence (SDA)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64440386"/>
                  </a:ext>
                </a:extLst>
              </a:tr>
              <a:tr h="435412">
                <a:tc>
                  <a:txBody>
                    <a:bodyPr/>
                    <a:lstStyle/>
                    <a:p>
                      <a:pPr algn="r"/>
                      <a:endParaRPr lang="en-US" dirty="0">
                        <a:solidFill>
                          <a:schemeClr val="accent6">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l"/>
                      <a:endParaRPr lang="en-US" dirty="0">
                        <a:solidFill>
                          <a:schemeClr val="accent1">
                            <a:lumMod val="75000"/>
                          </a:schemeClr>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b="1" dirty="0">
                          <a:solidFill>
                            <a:schemeClr val="accent6">
                              <a:lumMod val="75000"/>
                            </a:schemeClr>
                          </a:solidFill>
                        </a:rPr>
                        <a:t>$XXX (sub-total monthly payment)</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525714354"/>
                  </a:ext>
                </a:extLst>
              </a:tr>
              <a:tr h="930469">
                <a:tc>
                  <a:txBody>
                    <a:bodyPr/>
                    <a:lstStyle/>
                    <a:p>
                      <a:pPr lvl="1" algn="l"/>
                      <a:r>
                        <a:rPr lang="en-US" dirty="0">
                          <a:solidFill>
                            <a:schemeClr val="tx1"/>
                          </a:solidFill>
                        </a:rPr>
                        <a:t>Aggregate Payment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b="1">
                          <a:solidFill>
                            <a:schemeClr val="accent1">
                              <a:lumMod val="75000"/>
                            </a:schemeClr>
                          </a:solidFill>
                        </a:rPr>
                        <a:t>+/-</a:t>
                      </a:r>
                      <a:endParaRPr lang="en-US" b="1" dirty="0">
                        <a:solidFill>
                          <a:schemeClr val="accent1">
                            <a:lumMod val="75000"/>
                          </a:schemeClr>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a:r>
                        <a:rPr lang="en-US" b="1" i="1" dirty="0">
                          <a:solidFill>
                            <a:schemeClr val="accent1">
                              <a:lumMod val="75000"/>
                            </a:schemeClr>
                          </a:solidFill>
                        </a:rPr>
                        <a:t>Value-Based Payment (still under development)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03121003"/>
                  </a:ext>
                </a:extLst>
              </a:tr>
              <a:tr h="435412">
                <a:tc>
                  <a:txBody>
                    <a:bodyPr/>
                    <a:lstStyle/>
                    <a:p>
                      <a:pPr lvl="1" algn="l"/>
                      <a:r>
                        <a:rPr lang="en-US" dirty="0">
                          <a:solidFill>
                            <a:schemeClr val="tx1"/>
                          </a:solidFill>
                        </a:rPr>
                        <a:t>Total Payment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US" dirty="0">
                        <a:solidFill>
                          <a:schemeClr val="accent6">
                            <a:lumMod val="75000"/>
                          </a:schemeClr>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l"/>
                      <a:r>
                        <a:rPr lang="en-US" b="1" dirty="0">
                          <a:solidFill>
                            <a:schemeClr val="accent6">
                              <a:lumMod val="75000"/>
                            </a:schemeClr>
                          </a:solidFill>
                        </a:rPr>
                        <a:t>$X,XXX</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754568734"/>
                  </a:ext>
                </a:extLst>
              </a:tr>
            </a:tbl>
          </a:graphicData>
        </a:graphic>
      </p:graphicFrame>
    </p:spTree>
    <p:extLst>
      <p:ext uri="{BB962C8B-B14F-4D97-AF65-F5344CB8AC3E}">
        <p14:creationId xmlns:p14="http://schemas.microsoft.com/office/powerpoint/2010/main" val="313955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80138" y="2479650"/>
            <a:ext cx="5602383" cy="1877437"/>
          </a:xfrm>
        </p:spPr>
        <p:txBody>
          <a:bodyPr vert="horz" lIns="274320" tIns="182880" rIns="274320" bIns="182880" rtlCol="0" anchor="ctr" anchorCtr="1">
            <a:normAutofit/>
          </a:bodyPr>
          <a:lstStyle/>
          <a:p>
            <a:r>
              <a:rPr lang="en-US" sz="3600" dirty="0"/>
              <a:t>Financial considerations</a:t>
            </a:r>
          </a:p>
        </p:txBody>
      </p:sp>
      <p:sp>
        <p:nvSpPr>
          <p:cNvPr id="3" name="TextBox 2"/>
          <p:cNvSpPr txBox="1"/>
          <p:nvPr/>
        </p:nvSpPr>
        <p:spPr>
          <a:xfrm>
            <a:off x="7823512" y="873304"/>
            <a:ext cx="4079631" cy="5293757"/>
          </a:xfrm>
          <a:prstGeom prst="rect">
            <a:avLst/>
          </a:prstGeom>
          <a:noFill/>
        </p:spPr>
        <p:txBody>
          <a:bodyPr wrap="square" rtlCol="0">
            <a:spAutoFit/>
          </a:bodyPr>
          <a:lstStyle/>
          <a:p>
            <a:pPr marL="800100" lvl="1" indent="-342900">
              <a:buFont typeface="+mj-lt"/>
              <a:buAutoNum type="arabicPeriod"/>
            </a:pPr>
            <a:r>
              <a:rPr lang="en-US" sz="3200" dirty="0">
                <a:solidFill>
                  <a:schemeClr val="bg1"/>
                </a:solidFill>
              </a:rPr>
              <a:t>Clinical Program responsibilities that can affect payment</a:t>
            </a:r>
          </a:p>
          <a:p>
            <a:pPr marL="800100" lvl="1" indent="-342900">
              <a:buFont typeface="+mj-lt"/>
              <a:buAutoNum type="arabicPeriod"/>
            </a:pPr>
            <a:r>
              <a:rPr lang="en-US" sz="3200" dirty="0">
                <a:solidFill>
                  <a:schemeClr val="bg1"/>
                </a:solidFill>
              </a:rPr>
              <a:t>Timeline for Benefits Ending</a:t>
            </a:r>
          </a:p>
          <a:p>
            <a:pPr marL="800100" lvl="1" indent="-342900">
              <a:buFont typeface="+mj-lt"/>
              <a:buAutoNum type="arabicPeriod"/>
            </a:pPr>
            <a:r>
              <a:rPr lang="en-US" sz="3200" dirty="0">
                <a:solidFill>
                  <a:schemeClr val="bg1"/>
                </a:solidFill>
              </a:rPr>
              <a:t>MIDD (non-Medicaid) clients	</a:t>
            </a:r>
          </a:p>
          <a:p>
            <a:pPr marL="800100" lvl="1" indent="-342900">
              <a:buFont typeface="+mj-lt"/>
              <a:buAutoNum type="arabicPeriod"/>
            </a:pPr>
            <a:r>
              <a:rPr lang="en-US" sz="3200" dirty="0">
                <a:solidFill>
                  <a:schemeClr val="bg1"/>
                </a:solidFill>
              </a:rPr>
              <a:t>Performance metrics</a:t>
            </a:r>
          </a:p>
          <a:p>
            <a:endParaRPr lang="en-US" dirty="0"/>
          </a:p>
        </p:txBody>
      </p:sp>
    </p:spTree>
    <p:extLst>
      <p:ext uri="{BB962C8B-B14F-4D97-AF65-F5344CB8AC3E}">
        <p14:creationId xmlns:p14="http://schemas.microsoft.com/office/powerpoint/2010/main" val="3341837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682154" y="2638044"/>
            <a:ext cx="4202723" cy="29714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Clinical Program responsibilities that can affect payment</a:t>
            </a:r>
          </a:p>
        </p:txBody>
      </p:sp>
      <p:sp>
        <p:nvSpPr>
          <p:cNvPr id="3" name="Content Placeholder 2"/>
          <p:cNvSpPr>
            <a:spLocks noGrp="1"/>
          </p:cNvSpPr>
          <p:nvPr>
            <p:ph idx="1"/>
          </p:nvPr>
        </p:nvSpPr>
        <p:spPr>
          <a:xfrm>
            <a:off x="624253" y="2265905"/>
            <a:ext cx="5908431" cy="4061693"/>
          </a:xfrm>
        </p:spPr>
        <p:txBody>
          <a:bodyPr>
            <a:noAutofit/>
          </a:bodyPr>
          <a:lstStyle/>
          <a:p>
            <a:pPr marL="0" indent="0">
              <a:buNone/>
            </a:pPr>
            <a:r>
              <a:rPr lang="en-US" dirty="0"/>
              <a:t>PHS Data agencies are responsible for:</a:t>
            </a:r>
          </a:p>
          <a:p>
            <a:pPr marL="0" indent="0">
              <a:buNone/>
            </a:pPr>
            <a:r>
              <a:rPr lang="en-US" dirty="0"/>
              <a:t>Adult</a:t>
            </a:r>
          </a:p>
          <a:p>
            <a:r>
              <a:rPr lang="en-US" dirty="0"/>
              <a:t>Housing data</a:t>
            </a:r>
          </a:p>
          <a:p>
            <a:r>
              <a:rPr lang="en-US" dirty="0"/>
              <a:t>LOCUS</a:t>
            </a:r>
          </a:p>
          <a:p>
            <a:r>
              <a:rPr lang="en-US" i="1" dirty="0"/>
              <a:t>Chronic conditions – optional (important to input for MIDD benefits)</a:t>
            </a:r>
          </a:p>
          <a:p>
            <a:endParaRPr lang="en-US" i="1" dirty="0"/>
          </a:p>
          <a:p>
            <a:pPr marL="0" indent="0">
              <a:buNone/>
            </a:pPr>
            <a:r>
              <a:rPr lang="en-US" dirty="0"/>
              <a:t>Child/Youth </a:t>
            </a:r>
          </a:p>
          <a:p>
            <a:r>
              <a:rPr lang="en-US" dirty="0"/>
              <a:t>Foster Care (Housing Data) </a:t>
            </a:r>
          </a:p>
          <a:p>
            <a:r>
              <a:rPr lang="en-US" dirty="0"/>
              <a:t>CALOCUS</a:t>
            </a:r>
          </a:p>
          <a:p>
            <a:r>
              <a:rPr lang="en-US" i="1" dirty="0"/>
              <a:t>Chronic conditions – optional (important to input for MIDD benefits)</a:t>
            </a:r>
          </a:p>
        </p:txBody>
      </p:sp>
      <p:sp>
        <p:nvSpPr>
          <p:cNvPr id="4" name="TextBox 3"/>
          <p:cNvSpPr txBox="1"/>
          <p:nvPr/>
        </p:nvSpPr>
        <p:spPr>
          <a:xfrm>
            <a:off x="6383215" y="3416141"/>
            <a:ext cx="4870939" cy="1323439"/>
          </a:xfrm>
          <a:prstGeom prst="rect">
            <a:avLst/>
          </a:prstGeom>
          <a:noFill/>
        </p:spPr>
        <p:txBody>
          <a:bodyPr wrap="square" rtlCol="0">
            <a:spAutoFit/>
          </a:bodyPr>
          <a:lstStyle/>
          <a:p>
            <a:pPr algn="ctr"/>
            <a:r>
              <a:rPr lang="en-US" sz="4000" dirty="0"/>
              <a:t>Service Delivery Adherence</a:t>
            </a:r>
          </a:p>
        </p:txBody>
      </p:sp>
    </p:spTree>
    <p:extLst>
      <p:ext uri="{BB962C8B-B14F-4D97-AF65-F5344CB8AC3E}">
        <p14:creationId xmlns:p14="http://schemas.microsoft.com/office/powerpoint/2010/main" val="173802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54739"/>
            <a:ext cx="7729728" cy="1188720"/>
          </a:xfrm>
        </p:spPr>
        <p:txBody>
          <a:bodyPr/>
          <a:lstStyle/>
          <a:p>
            <a:r>
              <a:rPr lang="en-US" dirty="0"/>
              <a:t>Timeline for benefits ending</a:t>
            </a:r>
          </a:p>
        </p:txBody>
      </p:sp>
      <p:sp>
        <p:nvSpPr>
          <p:cNvPr id="3" name="Content Placeholder 2"/>
          <p:cNvSpPr>
            <a:spLocks noGrp="1"/>
          </p:cNvSpPr>
          <p:nvPr>
            <p:ph idx="1"/>
          </p:nvPr>
        </p:nvSpPr>
        <p:spPr>
          <a:xfrm>
            <a:off x="2231136" y="2321169"/>
            <a:ext cx="7729728" cy="4360985"/>
          </a:xfrm>
        </p:spPr>
        <p:txBody>
          <a:bodyPr>
            <a:normAutofit lnSpcReduction="10000"/>
          </a:bodyPr>
          <a:lstStyle/>
          <a:p>
            <a:r>
              <a:rPr lang="en-US" sz="2400" dirty="0"/>
              <a:t>If you have no service hours during a look-back period, you will receive 25% of payment. </a:t>
            </a:r>
          </a:p>
          <a:p>
            <a:r>
              <a:rPr lang="en-US" sz="2400" dirty="0"/>
              <a:t>If the following look-back period, there are again no service hours</a:t>
            </a:r>
            <a:r>
              <a:rPr lang="en-US" sz="2400"/>
              <a:t>, then payment </a:t>
            </a:r>
            <a:r>
              <a:rPr lang="en-US" sz="2400" dirty="0"/>
              <a:t>will stop.  </a:t>
            </a:r>
          </a:p>
          <a:p>
            <a:r>
              <a:rPr lang="en-US" sz="2400" b="1" dirty="0"/>
              <a:t>For example: </a:t>
            </a:r>
          </a:p>
          <a:p>
            <a:r>
              <a:rPr lang="en-US" sz="2400" dirty="0"/>
              <a:t>If a client receives no services in September through November, payment received will be 25% of the base rate payment in January through March. If there are still no services in December through February, the benefit will be terminated and there will be no payment as of the following quarter,  starting April 1</a:t>
            </a:r>
            <a:r>
              <a:rPr lang="en-US" sz="2400" baseline="30000" dirty="0"/>
              <a:t>st</a:t>
            </a:r>
            <a:r>
              <a:rPr lang="en-US" sz="2400" dirty="0"/>
              <a:t>. </a:t>
            </a:r>
          </a:p>
          <a:p>
            <a:endParaRPr lang="en-US" sz="2400" dirty="0"/>
          </a:p>
        </p:txBody>
      </p:sp>
    </p:spTree>
    <p:extLst>
      <p:ext uri="{BB962C8B-B14F-4D97-AF65-F5344CB8AC3E}">
        <p14:creationId xmlns:p14="http://schemas.microsoft.com/office/powerpoint/2010/main" val="3116573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6327" y="560246"/>
            <a:ext cx="7729728" cy="1188720"/>
          </a:xfrm>
        </p:spPr>
        <p:txBody>
          <a:bodyPr/>
          <a:lstStyle/>
          <a:p>
            <a:r>
              <a:rPr lang="en-US" dirty="0"/>
              <a:t>MIDD-funded (non-Medicaid) clients</a:t>
            </a:r>
          </a:p>
        </p:txBody>
      </p:sp>
      <p:sp>
        <p:nvSpPr>
          <p:cNvPr id="3" name="Content Placeholder 2"/>
          <p:cNvSpPr>
            <a:spLocks noGrp="1"/>
          </p:cNvSpPr>
          <p:nvPr>
            <p:ph idx="1"/>
          </p:nvPr>
        </p:nvSpPr>
        <p:spPr>
          <a:xfrm>
            <a:off x="1669312" y="2361598"/>
            <a:ext cx="8803758" cy="1718034"/>
          </a:xfrm>
        </p:spPr>
        <p:txBody>
          <a:bodyPr>
            <a:normAutofit/>
          </a:bodyPr>
          <a:lstStyle/>
          <a:p>
            <a:r>
              <a:rPr lang="en-US" sz="2000" dirty="0"/>
              <a:t>Annual benefit period will continue only for MIDD benefits</a:t>
            </a:r>
          </a:p>
          <a:p>
            <a:r>
              <a:rPr lang="en-US" sz="2000" dirty="0"/>
              <a:t>Agencies will need to request a new MIDD benefit every year as they do now or request to change to a Medicaid benefit, if applicable</a:t>
            </a:r>
          </a:p>
        </p:txBody>
      </p:sp>
    </p:spTree>
    <p:extLst>
      <p:ext uri="{BB962C8B-B14F-4D97-AF65-F5344CB8AC3E}">
        <p14:creationId xmlns:p14="http://schemas.microsoft.com/office/powerpoint/2010/main" val="4157134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metrics</a:t>
            </a:r>
          </a:p>
        </p:txBody>
      </p:sp>
      <p:sp>
        <p:nvSpPr>
          <p:cNvPr id="3" name="TextBox 2"/>
          <p:cNvSpPr txBox="1"/>
          <p:nvPr/>
        </p:nvSpPr>
        <p:spPr>
          <a:xfrm>
            <a:off x="1093177" y="2888707"/>
            <a:ext cx="10005646" cy="3108543"/>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schemeClr val="tx1">
                    <a:lumMod val="85000"/>
                    <a:lumOff val="15000"/>
                  </a:schemeClr>
                </a:solidFill>
              </a:rPr>
              <a:t>KCICN is currently measuring network and agency-level performance metrics in the KCICN Provider Performance Dashboard</a:t>
            </a:r>
          </a:p>
          <a:p>
            <a:pPr marL="285750" indent="-285750">
              <a:buFont typeface="Arial" panose="020B0604020202020204" pitchFamily="34" charset="0"/>
              <a:buChar char="•"/>
            </a:pPr>
            <a:r>
              <a:rPr lang="en-US" sz="2800" dirty="0">
                <a:solidFill>
                  <a:schemeClr val="tx1">
                    <a:lumMod val="85000"/>
                    <a:lumOff val="15000"/>
                  </a:schemeClr>
                </a:solidFill>
              </a:rPr>
              <a:t>Also developing additional metrics and Value Based Payment add-ons.  </a:t>
            </a:r>
          </a:p>
          <a:p>
            <a:pPr marL="285750" indent="-285750">
              <a:buFont typeface="Arial" panose="020B0604020202020204" pitchFamily="34" charset="0"/>
              <a:buChar char="•"/>
            </a:pPr>
            <a:r>
              <a:rPr lang="en-US" sz="2800" dirty="0">
                <a:solidFill>
                  <a:schemeClr val="tx1">
                    <a:lumMod val="85000"/>
                    <a:lumOff val="15000"/>
                  </a:schemeClr>
                </a:solidFill>
              </a:rPr>
              <a:t>These would potentially add additional revenue streams in the future for agencies.</a:t>
            </a:r>
          </a:p>
        </p:txBody>
      </p:sp>
    </p:spTree>
    <p:extLst>
      <p:ext uri="{BB962C8B-B14F-4D97-AF65-F5344CB8AC3E}">
        <p14:creationId xmlns:p14="http://schemas.microsoft.com/office/powerpoint/2010/main" val="353678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12187" y="2598209"/>
            <a:ext cx="5081348" cy="1752599"/>
          </a:xfrm>
        </p:spPr>
        <p:txBody>
          <a:bodyPr/>
          <a:lstStyle/>
          <a:p>
            <a:r>
              <a:rPr lang="en-US" dirty="0"/>
              <a:t>Questions?</a:t>
            </a:r>
          </a:p>
        </p:txBody>
      </p:sp>
      <p:grpSp>
        <p:nvGrpSpPr>
          <p:cNvPr id="3" name="Group 2">
            <a:extLst>
              <a:ext uri="{FF2B5EF4-FFF2-40B4-BE49-F238E27FC236}">
                <a16:creationId xmlns:a16="http://schemas.microsoft.com/office/drawing/2014/main" id="{92865CB6-2612-42B8-B35A-CFBF6FD6EA4F}"/>
              </a:ext>
            </a:extLst>
          </p:cNvPr>
          <p:cNvGrpSpPr/>
          <p:nvPr/>
        </p:nvGrpSpPr>
        <p:grpSpPr>
          <a:xfrm>
            <a:off x="9108053" y="6051354"/>
            <a:ext cx="2932982" cy="533223"/>
            <a:chOff x="7666007" y="5940514"/>
            <a:chExt cx="3910642" cy="710964"/>
          </a:xfrm>
        </p:grpSpPr>
        <p:pic>
          <p:nvPicPr>
            <p:cNvPr id="4" name="Picture 3" descr="new_vertical_logo">
              <a:extLst>
                <a:ext uri="{FF2B5EF4-FFF2-40B4-BE49-F238E27FC236}">
                  <a16:creationId xmlns:a16="http://schemas.microsoft.com/office/drawing/2014/main" id="{A2274A5D-5B69-45A6-BDA6-EC22E8FA649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6007" y="5949486"/>
              <a:ext cx="914400" cy="701992"/>
            </a:xfrm>
            <a:prstGeom prst="rect">
              <a:avLst/>
            </a:prstGeom>
            <a:noFill/>
            <a:ln>
              <a:noFill/>
            </a:ln>
          </p:spPr>
        </p:pic>
        <p:sp>
          <p:nvSpPr>
            <p:cNvPr id="5" name="TextBox 4">
              <a:extLst>
                <a:ext uri="{FF2B5EF4-FFF2-40B4-BE49-F238E27FC236}">
                  <a16:creationId xmlns:a16="http://schemas.microsoft.com/office/drawing/2014/main" id="{B40D1599-8D71-4BE9-9DFB-B023B0E8AC85}"/>
                </a:ext>
              </a:extLst>
            </p:cNvPr>
            <p:cNvSpPr txBox="1"/>
            <p:nvPr/>
          </p:nvSpPr>
          <p:spPr>
            <a:xfrm>
              <a:off x="8669545" y="5940514"/>
              <a:ext cx="2907104" cy="677108"/>
            </a:xfrm>
            <a:prstGeom prst="rect">
              <a:avLst/>
            </a:prstGeom>
            <a:noFill/>
          </p:spPr>
          <p:txBody>
            <a:bodyPr wrap="square" rtlCol="0">
              <a:spAutoFit/>
            </a:bodyPr>
            <a:lstStyle/>
            <a:p>
              <a:r>
                <a:rPr lang="en-US" sz="900" b="1" dirty="0"/>
                <a:t>Behavioral Health and Recovery Division</a:t>
              </a:r>
            </a:p>
            <a:p>
              <a:r>
                <a:rPr lang="en-US" sz="900" dirty="0"/>
                <a:t>Department of </a:t>
              </a:r>
            </a:p>
            <a:p>
              <a:r>
                <a:rPr lang="en-US" sz="900" dirty="0"/>
                <a:t>Community and Human Services</a:t>
              </a:r>
            </a:p>
          </p:txBody>
        </p:sp>
      </p:gr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52973" y="1088044"/>
            <a:ext cx="3575088" cy="4772927"/>
          </a:xfrm>
          <a:prstGeom prst="rect">
            <a:avLst/>
          </a:prstGeom>
        </p:spPr>
      </p:pic>
    </p:spTree>
    <p:extLst>
      <p:ext uri="{BB962C8B-B14F-4D97-AF65-F5344CB8AC3E}">
        <p14:creationId xmlns:p14="http://schemas.microsoft.com/office/powerpoint/2010/main" val="5383639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 </a:t>
            </a:r>
          </a:p>
        </p:txBody>
      </p:sp>
      <p:sp>
        <p:nvSpPr>
          <p:cNvPr id="3" name="Content Placeholder 2"/>
          <p:cNvSpPr>
            <a:spLocks noGrp="1"/>
          </p:cNvSpPr>
          <p:nvPr>
            <p:ph idx="1"/>
          </p:nvPr>
        </p:nvSpPr>
        <p:spPr>
          <a:xfrm>
            <a:off x="2753248" y="2616460"/>
            <a:ext cx="7207616" cy="2960376"/>
          </a:xfrm>
        </p:spPr>
        <p:txBody>
          <a:bodyPr>
            <a:normAutofit/>
          </a:bodyPr>
          <a:lstStyle/>
          <a:p>
            <a:pPr marL="0" indent="0">
              <a:buNone/>
            </a:pPr>
            <a:r>
              <a:rPr lang="en-US" dirty="0"/>
              <a:t>Lindsay Lopes: </a:t>
            </a:r>
            <a:r>
              <a:rPr lang="en-US" dirty="0">
                <a:hlinkClick r:id="rId3"/>
              </a:rPr>
              <a:t>llopes@kingcounty.gov</a:t>
            </a:r>
            <a:r>
              <a:rPr lang="en-US" dirty="0"/>
              <a:t> </a:t>
            </a:r>
          </a:p>
          <a:p>
            <a:pPr marL="0" indent="0">
              <a:buNone/>
            </a:pPr>
            <a:r>
              <a:rPr lang="en-US" dirty="0"/>
              <a:t>Jamie Lee: </a:t>
            </a:r>
            <a:r>
              <a:rPr lang="en-US" dirty="0">
                <a:hlinkClick r:id="rId4"/>
              </a:rPr>
              <a:t>Jamie.lee@kingcounty.gov</a:t>
            </a:r>
            <a:r>
              <a:rPr lang="en-US" dirty="0"/>
              <a:t> </a:t>
            </a:r>
          </a:p>
          <a:p>
            <a:pPr marL="0" indent="0">
              <a:buNone/>
            </a:pPr>
            <a:r>
              <a:rPr lang="en-US" dirty="0"/>
              <a:t>Charlotte Lefler: </a:t>
            </a:r>
            <a:r>
              <a:rPr lang="en-US" dirty="0">
                <a:hlinkClick r:id="rId5"/>
              </a:rPr>
              <a:t>clefler@kingcounty.gov</a:t>
            </a:r>
            <a:r>
              <a:rPr lang="en-US" dirty="0"/>
              <a:t> </a:t>
            </a:r>
          </a:p>
          <a:p>
            <a:pPr marL="0" indent="0">
              <a:buNone/>
            </a:pPr>
            <a:r>
              <a:rPr lang="en-US" dirty="0"/>
              <a:t>Audrey Ouellette: </a:t>
            </a:r>
            <a:r>
              <a:rPr lang="en-US" dirty="0">
                <a:hlinkClick r:id="rId6"/>
              </a:rPr>
              <a:t>aouellette@kingcounty.gov</a:t>
            </a:r>
            <a:endParaRPr lang="en-US" dirty="0"/>
          </a:p>
          <a:p>
            <a:pPr marL="0" indent="0">
              <a:spcAft>
                <a:spcPts val="0"/>
              </a:spcAft>
              <a:buNone/>
            </a:pPr>
            <a:r>
              <a:rPr lang="en-US" dirty="0"/>
              <a:t>Anna Cesa: </a:t>
            </a:r>
            <a:r>
              <a:rPr lang="en-US" dirty="0">
                <a:hlinkClick r:id="rId7"/>
              </a:rPr>
              <a:t>acesa@kingcounty.gov</a:t>
            </a:r>
            <a:endParaRPr lang="en-US" dirty="0"/>
          </a:p>
          <a:p>
            <a:pPr marL="0" indent="0">
              <a:buNone/>
            </a:pPr>
            <a:endParaRPr lang="en-US" dirty="0"/>
          </a:p>
        </p:txBody>
      </p:sp>
      <p:grpSp>
        <p:nvGrpSpPr>
          <p:cNvPr id="4" name="Group 3"/>
          <p:cNvGrpSpPr/>
          <p:nvPr/>
        </p:nvGrpSpPr>
        <p:grpSpPr>
          <a:xfrm>
            <a:off x="8080071" y="5949140"/>
            <a:ext cx="3910642" cy="710964"/>
            <a:chOff x="7666007" y="5940514"/>
            <a:chExt cx="3910642" cy="710964"/>
          </a:xfrm>
        </p:grpSpPr>
        <p:pic>
          <p:nvPicPr>
            <p:cNvPr id="5" name="Picture 4" descr="new_vertical_logo"/>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666007" y="5949486"/>
              <a:ext cx="914400" cy="701992"/>
            </a:xfrm>
            <a:prstGeom prst="rect">
              <a:avLst/>
            </a:prstGeom>
            <a:noFill/>
            <a:ln>
              <a:noFill/>
            </a:ln>
          </p:spPr>
        </p:pic>
        <p:sp>
          <p:nvSpPr>
            <p:cNvPr id="6" name="TextBox 5"/>
            <p:cNvSpPr txBox="1"/>
            <p:nvPr/>
          </p:nvSpPr>
          <p:spPr>
            <a:xfrm>
              <a:off x="8669546" y="5940514"/>
              <a:ext cx="2907103" cy="646331"/>
            </a:xfrm>
            <a:prstGeom prst="rect">
              <a:avLst/>
            </a:prstGeom>
            <a:noFill/>
          </p:spPr>
          <p:txBody>
            <a:bodyPr wrap="square" rtlCol="0">
              <a:spAutoFit/>
            </a:bodyPr>
            <a:lstStyle/>
            <a:p>
              <a:r>
                <a:rPr lang="en-US" sz="1200" b="1" dirty="0"/>
                <a:t>Behavioral Health and Recovery Division</a:t>
              </a:r>
            </a:p>
            <a:p>
              <a:r>
                <a:rPr lang="en-US" sz="1200" dirty="0"/>
                <a:t>Department of </a:t>
              </a:r>
            </a:p>
            <a:p>
              <a:r>
                <a:rPr lang="en-US" sz="1200" dirty="0"/>
                <a:t>Community and Human Services</a:t>
              </a:r>
            </a:p>
          </p:txBody>
        </p:sp>
      </p:grpSp>
    </p:spTree>
    <p:extLst>
      <p:ext uri="{BB962C8B-B14F-4D97-AF65-F5344CB8AC3E}">
        <p14:creationId xmlns:p14="http://schemas.microsoft.com/office/powerpoint/2010/main" val="848130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KCICN Level of care training</a:t>
            </a:r>
            <a:br>
              <a:rPr lang="en-US" dirty="0">
                <a:solidFill>
                  <a:schemeClr val="tx1"/>
                </a:solidFill>
              </a:rPr>
            </a:br>
            <a:r>
              <a:rPr lang="en-US" dirty="0">
                <a:solidFill>
                  <a:schemeClr val="tx1"/>
                </a:solidFill>
              </a:rPr>
              <a:t>modules</a:t>
            </a:r>
          </a:p>
        </p:txBody>
      </p:sp>
      <p:sp>
        <p:nvSpPr>
          <p:cNvPr id="3" name="Content Placeholder 2"/>
          <p:cNvSpPr>
            <a:spLocks noGrp="1"/>
          </p:cNvSpPr>
          <p:nvPr>
            <p:ph idx="1"/>
          </p:nvPr>
        </p:nvSpPr>
        <p:spPr>
          <a:xfrm>
            <a:off x="2256890" y="2715934"/>
            <a:ext cx="7729728" cy="2585531"/>
          </a:xfrm>
        </p:spPr>
        <p:txBody>
          <a:bodyPr>
            <a:normAutofit/>
          </a:bodyPr>
          <a:lstStyle/>
          <a:p>
            <a:r>
              <a:rPr lang="en-US" sz="2000" dirty="0"/>
              <a:t>This training module is focused on the topics most relevant to Finance Officers and staff.  If you or your team are interested in more details about the new system, additional Modules are available:</a:t>
            </a:r>
          </a:p>
          <a:p>
            <a:pPr lvl="1"/>
            <a:r>
              <a:rPr lang="en-US" sz="2000" dirty="0"/>
              <a:t>Module 1:  Level of Care training for Clinical Staff and Supervisors</a:t>
            </a:r>
          </a:p>
          <a:p>
            <a:pPr lvl="1"/>
            <a:r>
              <a:rPr lang="en-US" sz="2000" dirty="0"/>
              <a:t>Module 3:  Level of Care training for Clinical Directors  </a:t>
            </a:r>
          </a:p>
        </p:txBody>
      </p:sp>
    </p:spTree>
    <p:extLst>
      <p:ext uri="{BB962C8B-B14F-4D97-AF65-F5344CB8AC3E}">
        <p14:creationId xmlns:p14="http://schemas.microsoft.com/office/powerpoint/2010/main" val="416263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 roll-out</a:t>
            </a:r>
          </a:p>
        </p:txBody>
      </p:sp>
      <p:sp>
        <p:nvSpPr>
          <p:cNvPr id="3" name="Content Placeholder 2"/>
          <p:cNvSpPr>
            <a:spLocks noGrp="1"/>
          </p:cNvSpPr>
          <p:nvPr>
            <p:ph idx="1"/>
          </p:nvPr>
        </p:nvSpPr>
        <p:spPr>
          <a:xfrm>
            <a:off x="1818394" y="2988990"/>
            <a:ext cx="8370276" cy="2507684"/>
          </a:xfrm>
        </p:spPr>
        <p:txBody>
          <a:bodyPr>
            <a:normAutofit/>
          </a:bodyPr>
          <a:lstStyle/>
          <a:p>
            <a:r>
              <a:rPr lang="en-US" sz="2000" b="1" dirty="0"/>
              <a:t>July 1</a:t>
            </a:r>
            <a:r>
              <a:rPr lang="en-US" sz="2000" b="1" baseline="30000" dirty="0"/>
              <a:t>st</a:t>
            </a:r>
            <a:r>
              <a:rPr lang="en-US" sz="2000" b="1" dirty="0"/>
              <a:t>, 2020: </a:t>
            </a:r>
            <a:r>
              <a:rPr lang="en-US" sz="2000" dirty="0"/>
              <a:t>Start date of new model </a:t>
            </a:r>
            <a:r>
              <a:rPr lang="en-US" sz="2000" i="1" dirty="0"/>
              <a:t>(mental health only)</a:t>
            </a:r>
          </a:p>
          <a:p>
            <a:r>
              <a:rPr lang="en-US" sz="2000" b="1" dirty="0"/>
              <a:t>Quarter 3 2020: </a:t>
            </a:r>
            <a:r>
              <a:rPr lang="en-US" sz="2000" dirty="0"/>
              <a:t>Agencies will receive FULL payment to demonstrate payment as if the utilization hours were met for all individuals.</a:t>
            </a:r>
          </a:p>
          <a:p>
            <a:r>
              <a:rPr lang="en-US" sz="2000" b="1" dirty="0"/>
              <a:t>Quarter 4 2020 and thereafter:  </a:t>
            </a:r>
            <a:r>
              <a:rPr lang="en-US" sz="2000" dirty="0"/>
              <a:t>Agencies will receive payment based on actual service delivery adherence. </a:t>
            </a:r>
          </a:p>
          <a:p>
            <a:r>
              <a:rPr lang="en-US" sz="2000" dirty="0"/>
              <a:t>Delayed implementation for new SUD payment system until Q4 2020</a:t>
            </a:r>
          </a:p>
          <a:p>
            <a:pPr lvl="1"/>
            <a:endParaRPr lang="en-US" sz="2000" dirty="0"/>
          </a:p>
          <a:p>
            <a:pPr>
              <a:buFont typeface="Wingdings" panose="05000000000000000000" pitchFamily="2" charset="2"/>
              <a:buChar char="Ø"/>
            </a:pPr>
            <a:endParaRPr lang="en-US" sz="2400" dirty="0"/>
          </a:p>
          <a:p>
            <a:endParaRPr lang="en-US" dirty="0"/>
          </a:p>
        </p:txBody>
      </p:sp>
    </p:spTree>
    <p:extLst>
      <p:ext uri="{BB962C8B-B14F-4D97-AF65-F5344CB8AC3E}">
        <p14:creationId xmlns:p14="http://schemas.microsoft.com/office/powerpoint/2010/main" val="2969990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965198" y="2490283"/>
            <a:ext cx="6082874" cy="1877437"/>
          </a:xfrm>
        </p:spPr>
        <p:txBody>
          <a:bodyPr vert="horz" lIns="274320" tIns="182880" rIns="274320" bIns="182880" rtlCol="0" anchor="ctr" anchorCtr="1">
            <a:normAutofit/>
          </a:bodyPr>
          <a:lstStyle/>
          <a:p>
            <a:r>
              <a:rPr lang="en-US" sz="3600" dirty="0"/>
              <a:t>POPULATION HEALTH Stratification Tool</a:t>
            </a:r>
            <a:br>
              <a:rPr lang="en-US" sz="3600" dirty="0"/>
            </a:br>
            <a:r>
              <a:rPr lang="en-US" sz="3600" dirty="0"/>
              <a:t>(PHS)</a:t>
            </a:r>
          </a:p>
        </p:txBody>
      </p:sp>
    </p:spTree>
    <p:extLst>
      <p:ext uri="{BB962C8B-B14F-4D97-AF65-F5344CB8AC3E}">
        <p14:creationId xmlns:p14="http://schemas.microsoft.com/office/powerpoint/2010/main" val="25262331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7148147" y="2914162"/>
            <a:ext cx="4518425" cy="3104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 level of care (LOC)</a:t>
            </a:r>
          </a:p>
        </p:txBody>
      </p:sp>
      <p:sp>
        <p:nvSpPr>
          <p:cNvPr id="3" name="Content Placeholder 2"/>
          <p:cNvSpPr>
            <a:spLocks noGrp="1"/>
          </p:cNvSpPr>
          <p:nvPr>
            <p:ph idx="1"/>
          </p:nvPr>
        </p:nvSpPr>
        <p:spPr>
          <a:xfrm>
            <a:off x="490259" y="2914162"/>
            <a:ext cx="6657888" cy="2730500"/>
          </a:xfrm>
        </p:spPr>
        <p:txBody>
          <a:bodyPr>
            <a:normAutofit/>
          </a:bodyPr>
          <a:lstStyle/>
          <a:p>
            <a:r>
              <a:rPr lang="en-US" sz="2400" dirty="0"/>
              <a:t>Level of Care determined by LOCUS/CALOCUS  and other clinical risk factors (data driven).</a:t>
            </a:r>
          </a:p>
          <a:p>
            <a:r>
              <a:rPr lang="en-US" sz="2400" dirty="0"/>
              <a:t>Service intensity expectations and payment depend on assigned level of care: low, medium or high.</a:t>
            </a:r>
          </a:p>
        </p:txBody>
      </p:sp>
      <p:sp>
        <p:nvSpPr>
          <p:cNvPr id="5" name="TextBox 4"/>
          <p:cNvSpPr txBox="1"/>
          <p:nvPr/>
        </p:nvSpPr>
        <p:spPr>
          <a:xfrm>
            <a:off x="7490635" y="3459430"/>
            <a:ext cx="3833448" cy="2308324"/>
          </a:xfrm>
          <a:prstGeom prst="rect">
            <a:avLst/>
          </a:prstGeom>
          <a:noFill/>
        </p:spPr>
        <p:txBody>
          <a:bodyPr wrap="square" rtlCol="0">
            <a:spAutoFit/>
          </a:bodyPr>
          <a:lstStyle/>
          <a:p>
            <a:pPr algn="ctr"/>
            <a:r>
              <a:rPr lang="en-US" b="1" dirty="0"/>
              <a:t>Population Health Stratification (PHS) Model</a:t>
            </a:r>
          </a:p>
          <a:p>
            <a:pPr marL="285750" indent="-285750" algn="ctr">
              <a:buFont typeface="Wingdings" panose="05000000000000000000" pitchFamily="2" charset="2"/>
              <a:buChar char="q"/>
            </a:pPr>
            <a:r>
              <a:rPr lang="en-US" dirty="0"/>
              <a:t>Acute Care Utilization</a:t>
            </a:r>
          </a:p>
          <a:p>
            <a:pPr marL="285750" indent="-285750" algn="ctr">
              <a:buFont typeface="Wingdings" panose="05000000000000000000" pitchFamily="2" charset="2"/>
              <a:buChar char="q"/>
            </a:pPr>
            <a:r>
              <a:rPr lang="en-US" dirty="0"/>
              <a:t>Social Determinants of Health </a:t>
            </a:r>
          </a:p>
          <a:p>
            <a:pPr marL="285750" indent="-285750" algn="ctr">
              <a:buFont typeface="Wingdings" panose="05000000000000000000" pitchFamily="2" charset="2"/>
              <a:buChar char="q"/>
            </a:pPr>
            <a:r>
              <a:rPr lang="en-US" dirty="0"/>
              <a:t>Chronic Conditions</a:t>
            </a:r>
          </a:p>
          <a:p>
            <a:pPr marL="285750" indent="-285750" algn="ctr">
              <a:buFont typeface="Wingdings" panose="05000000000000000000" pitchFamily="2" charset="2"/>
              <a:buChar char="q"/>
            </a:pPr>
            <a:r>
              <a:rPr lang="en-US" dirty="0"/>
              <a:t>Clinical Assessments (LOCUS/CALOCUS)</a:t>
            </a:r>
            <a:endParaRPr lang="en-US" b="1" dirty="0"/>
          </a:p>
          <a:p>
            <a:endParaRPr lang="en-US" dirty="0"/>
          </a:p>
        </p:txBody>
      </p:sp>
    </p:spTree>
    <p:extLst>
      <p:ext uri="{BB962C8B-B14F-4D97-AF65-F5344CB8AC3E}">
        <p14:creationId xmlns:p14="http://schemas.microsoft.com/office/powerpoint/2010/main" val="2380079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PHS schedule and additional information</a:t>
            </a:r>
          </a:p>
        </p:txBody>
      </p:sp>
      <p:sp>
        <p:nvSpPr>
          <p:cNvPr id="3" name="Content Placeholder 2"/>
          <p:cNvSpPr>
            <a:spLocks noGrp="1"/>
          </p:cNvSpPr>
          <p:nvPr>
            <p:ph idx="1"/>
          </p:nvPr>
        </p:nvSpPr>
        <p:spPr>
          <a:xfrm>
            <a:off x="861646" y="2373923"/>
            <a:ext cx="9759462" cy="4062045"/>
          </a:xfrm>
        </p:spPr>
        <p:txBody>
          <a:bodyPr>
            <a:normAutofit/>
          </a:bodyPr>
          <a:lstStyle/>
          <a:p>
            <a:r>
              <a:rPr lang="en-US" dirty="0"/>
              <a:t>Payment amounts for each LOC will currently remain the same as previous tiers paid (i.e. Low = 2x payment amount).</a:t>
            </a:r>
          </a:p>
          <a:p>
            <a:r>
              <a:rPr lang="en-US" dirty="0"/>
              <a:t>The PHS model runs once per benefit per quarter</a:t>
            </a:r>
          </a:p>
          <a:p>
            <a:pPr lvl="1"/>
            <a:r>
              <a:rPr lang="en-US" dirty="0"/>
              <a:t>Quarters are typical calendar quarters (e.g. 1/1 – 3/31 is Q1)</a:t>
            </a:r>
          </a:p>
          <a:p>
            <a:pPr lvl="1"/>
            <a:r>
              <a:rPr lang="en-US" dirty="0"/>
              <a:t>As clients receive a new score each quarter, their level of care may change (and therefore their level of payment)</a:t>
            </a:r>
          </a:p>
          <a:p>
            <a:r>
              <a:rPr lang="en-US" dirty="0"/>
              <a:t>There are two models: one for children, one for adults</a:t>
            </a:r>
          </a:p>
          <a:p>
            <a:r>
              <a:rPr lang="en-US" dirty="0"/>
              <a:t>Benefits that continue from the last quarter will be re-stratified on the first business day of each quarter</a:t>
            </a:r>
          </a:p>
          <a:p>
            <a:r>
              <a:rPr lang="en-US" dirty="0"/>
              <a:t>New incoming benefits will be stratified within 5 business days after all necessary data elements have been reported</a:t>
            </a:r>
          </a:p>
          <a:p>
            <a:endParaRPr lang="en-US" dirty="0"/>
          </a:p>
        </p:txBody>
      </p:sp>
    </p:spTree>
    <p:extLst>
      <p:ext uri="{BB962C8B-B14F-4D97-AF65-F5344CB8AC3E}">
        <p14:creationId xmlns:p14="http://schemas.microsoft.com/office/powerpoint/2010/main" val="473821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566976"/>
            <a:ext cx="7729728" cy="1188720"/>
          </a:xfrm>
        </p:spPr>
        <p:txBody>
          <a:bodyPr/>
          <a:lstStyle/>
          <a:p>
            <a:r>
              <a:rPr lang="en-US" dirty="0"/>
              <a:t>Change to LOC breakdown across the KCICN</a:t>
            </a:r>
          </a:p>
        </p:txBody>
      </p:sp>
      <p:graphicFrame>
        <p:nvGraphicFramePr>
          <p:cNvPr id="8" name="Chart 7"/>
          <p:cNvGraphicFramePr>
            <a:graphicFrameLocks/>
          </p:cNvGraphicFramePr>
          <p:nvPr>
            <p:extLst>
              <p:ext uri="{D42A27DB-BD31-4B8C-83A1-F6EECF244321}">
                <p14:modId xmlns:p14="http://schemas.microsoft.com/office/powerpoint/2010/main" val="135008486"/>
              </p:ext>
            </p:extLst>
          </p:nvPr>
        </p:nvGraphicFramePr>
        <p:xfrm>
          <a:off x="865525" y="3017857"/>
          <a:ext cx="4125583" cy="34290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4076175041"/>
              </p:ext>
            </p:extLst>
          </p:nvPr>
        </p:nvGraphicFramePr>
        <p:xfrm>
          <a:off x="6794229" y="3017857"/>
          <a:ext cx="3563110" cy="3036028"/>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963142AA-222F-45F4-BDAE-063D4FBBCA4E}"/>
              </a:ext>
            </a:extLst>
          </p:cNvPr>
          <p:cNvSpPr txBox="1"/>
          <p:nvPr/>
        </p:nvSpPr>
        <p:spPr>
          <a:xfrm>
            <a:off x="6826420" y="2086694"/>
            <a:ext cx="4313207" cy="400110"/>
          </a:xfrm>
          <a:prstGeom prst="rect">
            <a:avLst/>
          </a:prstGeom>
          <a:noFill/>
        </p:spPr>
        <p:txBody>
          <a:bodyPr wrap="square" rtlCol="0">
            <a:spAutoFit/>
          </a:bodyPr>
          <a:lstStyle/>
          <a:p>
            <a:r>
              <a:rPr lang="en-US" sz="2000" b="1" dirty="0"/>
              <a:t>New Level of Care System (May)</a:t>
            </a:r>
          </a:p>
        </p:txBody>
      </p:sp>
      <p:sp>
        <p:nvSpPr>
          <p:cNvPr id="11" name="TextBox 10">
            <a:extLst>
              <a:ext uri="{FF2B5EF4-FFF2-40B4-BE49-F238E27FC236}">
                <a16:creationId xmlns:a16="http://schemas.microsoft.com/office/drawing/2014/main" id="{E712CB48-236F-49F9-9915-7EDC4EF183AB}"/>
              </a:ext>
            </a:extLst>
          </p:cNvPr>
          <p:cNvSpPr txBox="1"/>
          <p:nvPr/>
        </p:nvSpPr>
        <p:spPr>
          <a:xfrm>
            <a:off x="771714" y="2086694"/>
            <a:ext cx="4313207" cy="400110"/>
          </a:xfrm>
          <a:prstGeom prst="rect">
            <a:avLst/>
          </a:prstGeom>
          <a:noFill/>
        </p:spPr>
        <p:txBody>
          <a:bodyPr wrap="square" rtlCol="0">
            <a:spAutoFit/>
          </a:bodyPr>
          <a:lstStyle/>
          <a:p>
            <a:pPr algn="ctr"/>
            <a:r>
              <a:rPr lang="en-US" sz="2000" b="1" dirty="0"/>
              <a:t>Past Tier System</a:t>
            </a:r>
          </a:p>
        </p:txBody>
      </p:sp>
    </p:spTree>
    <p:extLst>
      <p:ext uri="{BB962C8B-B14F-4D97-AF65-F5344CB8AC3E}">
        <p14:creationId xmlns:p14="http://schemas.microsoft.com/office/powerpoint/2010/main" val="148501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598E9-A4A2-460D-95E8-39871C938B90}"/>
              </a:ext>
            </a:extLst>
          </p:cNvPr>
          <p:cNvSpPr>
            <a:spLocks noGrp="1"/>
          </p:cNvSpPr>
          <p:nvPr>
            <p:ph type="title"/>
          </p:nvPr>
        </p:nvSpPr>
        <p:spPr/>
        <p:txBody>
          <a:bodyPr/>
          <a:lstStyle/>
          <a:p>
            <a:r>
              <a:rPr lang="en-US" dirty="0"/>
              <a:t>Example: Agency a</a:t>
            </a:r>
          </a:p>
        </p:txBody>
      </p:sp>
      <p:graphicFrame>
        <p:nvGraphicFramePr>
          <p:cNvPr id="4" name="Chart 3"/>
          <p:cNvGraphicFramePr>
            <a:graphicFrameLocks/>
          </p:cNvGraphicFramePr>
          <p:nvPr>
            <p:extLst>
              <p:ext uri="{D42A27DB-BD31-4B8C-83A1-F6EECF244321}">
                <p14:modId xmlns:p14="http://schemas.microsoft.com/office/powerpoint/2010/main" val="459266078"/>
              </p:ext>
            </p:extLst>
          </p:nvPr>
        </p:nvGraphicFramePr>
        <p:xfrm>
          <a:off x="1327887" y="2548285"/>
          <a:ext cx="4626864" cy="38888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3212559639"/>
              </p:ext>
            </p:extLst>
          </p:nvPr>
        </p:nvGraphicFramePr>
        <p:xfrm>
          <a:off x="6159795" y="2548285"/>
          <a:ext cx="4909361" cy="388887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8675773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1167</TotalTime>
  <Words>1485</Words>
  <Application>Microsoft Office PowerPoint</Application>
  <PresentationFormat>Widescreen</PresentationFormat>
  <Paragraphs>270</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Gill Sans MT</vt:lpstr>
      <vt:lpstr>Wingdings</vt:lpstr>
      <vt:lpstr>Parcel</vt:lpstr>
      <vt:lpstr>KCICN LEVEL OF CARE System Module 2: Financial staff Training</vt:lpstr>
      <vt:lpstr>learning objectives</vt:lpstr>
      <vt:lpstr>KCICN Level of care training modules</vt:lpstr>
      <vt:lpstr>timeline: roll-out</vt:lpstr>
      <vt:lpstr>POPULATION HEALTH Stratification Tool (PHS)</vt:lpstr>
      <vt:lpstr> level of care (LOC)</vt:lpstr>
      <vt:lpstr>PHS schedule and additional information</vt:lpstr>
      <vt:lpstr>Change to LOC breakdown across the KCICN</vt:lpstr>
      <vt:lpstr>Example: Agency a</vt:lpstr>
      <vt:lpstr>Example: agency b</vt:lpstr>
      <vt:lpstr>Agency c:  changes to level of care </vt:lpstr>
      <vt:lpstr>Agency reports</vt:lpstr>
      <vt:lpstr>Agency level of care report (quarterly)</vt:lpstr>
      <vt:lpstr>monthly payment file</vt:lpstr>
      <vt:lpstr>Service Delivery Adherence and effect on payment</vt:lpstr>
      <vt:lpstr>Utilization hours</vt:lpstr>
      <vt:lpstr>Sda look-back period</vt:lpstr>
      <vt:lpstr>Sda payment multipliers: How SDA affects payment</vt:lpstr>
      <vt:lpstr>SDA (cont)</vt:lpstr>
      <vt:lpstr>Exceptions to normal SDA process</vt:lpstr>
      <vt:lpstr>Cultural and Language Differential</vt:lpstr>
      <vt:lpstr>Provider payment model</vt:lpstr>
      <vt:lpstr>Financial considerations</vt:lpstr>
      <vt:lpstr>Clinical Program responsibilities that can affect payment</vt:lpstr>
      <vt:lpstr>Timeline for benefits ending</vt:lpstr>
      <vt:lpstr>MIDD-funded (non-Medicaid) clients</vt:lpstr>
      <vt:lpstr>Performance metrics</vt:lpstr>
      <vt:lpstr>Questions?</vt:lpstr>
      <vt:lpstr>Contact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KCICN LEVEL OF CARE System Financial staff Training</dc:title>
  <dc:creator>Lee, Jamie</dc:creator>
  <cp:lastModifiedBy>Cesa, Anna</cp:lastModifiedBy>
  <cp:revision>89</cp:revision>
  <dcterms:created xsi:type="dcterms:W3CDTF">2020-06-09T22:48:52Z</dcterms:created>
  <dcterms:modified xsi:type="dcterms:W3CDTF">2020-09-11T16:55:00Z</dcterms:modified>
</cp:coreProperties>
</file>